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handoutMasterIdLst>
    <p:handoutMasterId r:id="rId39"/>
  </p:handoutMasterIdLst>
  <p:sldIdLst>
    <p:sldId id="256" r:id="rId2"/>
    <p:sldId id="306" r:id="rId3"/>
    <p:sldId id="322" r:id="rId4"/>
    <p:sldId id="259" r:id="rId5"/>
    <p:sldId id="307" r:id="rId6"/>
    <p:sldId id="308" r:id="rId7"/>
    <p:sldId id="309" r:id="rId8"/>
    <p:sldId id="272" r:id="rId9"/>
    <p:sldId id="274" r:id="rId10"/>
    <p:sldId id="273" r:id="rId11"/>
    <p:sldId id="275" r:id="rId12"/>
    <p:sldId id="310" r:id="rId13"/>
    <p:sldId id="314" r:id="rId14"/>
    <p:sldId id="311" r:id="rId15"/>
    <p:sldId id="313" r:id="rId16"/>
    <p:sldId id="320" r:id="rId17"/>
    <p:sldId id="276" r:id="rId18"/>
    <p:sldId id="277" r:id="rId19"/>
    <p:sldId id="279" r:id="rId20"/>
    <p:sldId id="280" r:id="rId21"/>
    <p:sldId id="282" r:id="rId22"/>
    <p:sldId id="286" r:id="rId23"/>
    <p:sldId id="287" r:id="rId24"/>
    <p:sldId id="288" r:id="rId25"/>
    <p:sldId id="289" r:id="rId26"/>
    <p:sldId id="290" r:id="rId27"/>
    <p:sldId id="292" r:id="rId28"/>
    <p:sldId id="293" r:id="rId29"/>
    <p:sldId id="316" r:id="rId30"/>
    <p:sldId id="318" r:id="rId31"/>
    <p:sldId id="319" r:id="rId32"/>
    <p:sldId id="302" r:id="rId33"/>
    <p:sldId id="299" r:id="rId34"/>
    <p:sldId id="321" r:id="rId35"/>
    <p:sldId id="266" r:id="rId36"/>
    <p:sldId id="258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544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32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rgbClr val="92D050"/>
                </a:solidFill>
              </a:defRPr>
            </a:pPr>
            <a:r>
              <a:rPr lang="en-US" dirty="0" err="1">
                <a:solidFill>
                  <a:srgbClr val="92D050"/>
                </a:solidFill>
              </a:rPr>
              <a:t>GHG</a:t>
            </a:r>
            <a:r>
              <a:rPr lang="en-US" dirty="0">
                <a:solidFill>
                  <a:srgbClr val="92D050"/>
                </a:solidFill>
              </a:rPr>
              <a:t> % of total </a:t>
            </a:r>
            <a:r>
              <a:rPr lang="en-US" dirty="0" smtClean="0">
                <a:solidFill>
                  <a:srgbClr val="92D050"/>
                </a:solidFill>
              </a:rPr>
              <a:t>emission </a:t>
            </a:r>
            <a:r>
              <a:rPr lang="en-US" dirty="0">
                <a:solidFill>
                  <a:srgbClr val="92D050"/>
                </a:solidFill>
              </a:rPr>
              <a:t>from a typical UK building Life cycle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Sheet1!$C$2</c:f>
              <c:strCache>
                <c:ptCount val="1"/>
                <c:pt idx="0">
                  <c:v>%of total</c:v>
                </c:pt>
              </c:strCache>
            </c:strRef>
          </c:tx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 0.5%</a:t>
                    </a:r>
                  </a:p>
                </c:rich>
              </c:tx>
              <c:showVal val="1"/>
              <c:showSer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Sheet1!$B$3:$B$8</c:f>
              <c:strCache>
                <c:ptCount val="6"/>
                <c:pt idx="0">
                  <c:v>Design</c:v>
                </c:pt>
                <c:pt idx="1">
                  <c:v>Manufacture</c:v>
                </c:pt>
                <c:pt idx="2">
                  <c:v>Distribution</c:v>
                </c:pt>
                <c:pt idx="3">
                  <c:v>Operation on-site</c:v>
                </c:pt>
                <c:pt idx="4">
                  <c:v>In Use</c:v>
                </c:pt>
                <c:pt idx="5">
                  <c:v>Refurb/Demolision</c:v>
                </c:pt>
              </c:strCache>
            </c:strRef>
          </c:cat>
          <c:val>
            <c:numRef>
              <c:f>Sheet1!$C$3:$C$8</c:f>
              <c:numCache>
                <c:formatCode>0.0%</c:formatCode>
                <c:ptCount val="6"/>
                <c:pt idx="0">
                  <c:v>5.000000000000027E-3</c:v>
                </c:pt>
                <c:pt idx="1">
                  <c:v>0.15000000000000024</c:v>
                </c:pt>
                <c:pt idx="2">
                  <c:v>1.0000000000000051E-2</c:v>
                </c:pt>
                <c:pt idx="3">
                  <c:v>1.0000000000000051E-2</c:v>
                </c:pt>
                <c:pt idx="4">
                  <c:v>0.82000000000000062</c:v>
                </c:pt>
                <c:pt idx="5">
                  <c:v>5.000000000000027E-3</c:v>
                </c:pt>
              </c:numCache>
            </c:numRef>
          </c:val>
        </c:ser>
        <c:axId val="72881664"/>
        <c:axId val="72883200"/>
      </c:barChart>
      <c:catAx>
        <c:axId val="72881664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2883200"/>
        <c:crosses val="autoZero"/>
        <c:auto val="1"/>
        <c:lblAlgn val="ctr"/>
        <c:lblOffset val="100"/>
      </c:catAx>
      <c:valAx>
        <c:axId val="72883200"/>
        <c:scaling>
          <c:orientation val="minMax"/>
          <c:min val="0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GB" sz="1800"/>
                  <a:t>GHG</a:t>
                </a:r>
                <a:r>
                  <a:rPr lang="en-GB" sz="1800" baseline="0"/>
                  <a:t> %</a:t>
                </a:r>
                <a:endParaRPr lang="en-GB" sz="1800"/>
              </a:p>
            </c:rich>
          </c:tx>
          <c:layout/>
        </c:title>
        <c:numFmt formatCode="0.0%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2881664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A5157-2374-45B5-A042-C8425008AD59}" type="doc">
      <dgm:prSet loTypeId="urn:microsoft.com/office/officeart/2005/8/layout/orgChart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FD84367-87B0-4EF6-AD18-EF807DDDD27C}">
      <dgm:prSet phldrT="[Text]" custT="1"/>
      <dgm:spPr/>
      <dgm:t>
        <a:bodyPr/>
        <a:lstStyle/>
        <a:p>
          <a:r>
            <a:rPr lang="en-US" sz="3600" dirty="0" smtClean="0"/>
            <a:t>Environmental Impacts </a:t>
          </a:r>
          <a:endParaRPr lang="en-GB" sz="3600" dirty="0"/>
        </a:p>
      </dgm:t>
    </dgm:pt>
    <dgm:pt modelId="{E815C0A8-0695-481D-BD32-966EFD6C5D35}" type="parTrans" cxnId="{20187F01-82EE-4E0D-AD54-536D021AA9C6}">
      <dgm:prSet/>
      <dgm:spPr/>
      <dgm:t>
        <a:bodyPr/>
        <a:lstStyle/>
        <a:p>
          <a:endParaRPr lang="en-GB"/>
        </a:p>
      </dgm:t>
    </dgm:pt>
    <dgm:pt modelId="{671F87DC-E1BB-42CE-BAB6-478025376163}" type="sibTrans" cxnId="{20187F01-82EE-4E0D-AD54-536D021AA9C6}">
      <dgm:prSet/>
      <dgm:spPr/>
      <dgm:t>
        <a:bodyPr/>
        <a:lstStyle/>
        <a:p>
          <a:endParaRPr lang="en-GB"/>
        </a:p>
      </dgm:t>
    </dgm:pt>
    <dgm:pt modelId="{8CC5DEF4-916D-4864-8761-40E3A4EE3C18}">
      <dgm:prSet phldrT="[Text]" custT="1"/>
      <dgm:spPr/>
      <dgm:t>
        <a:bodyPr/>
        <a:lstStyle/>
        <a:p>
          <a:pPr algn="ctr"/>
          <a:r>
            <a:rPr lang="en-US" sz="3200" u="sng" dirty="0" smtClean="0"/>
            <a:t>Local </a:t>
          </a:r>
        </a:p>
        <a:p>
          <a:pPr marL="0" indent="174625" algn="l"/>
          <a:r>
            <a:rPr lang="en-US" sz="2000" dirty="0" smtClean="0"/>
            <a:t>- Land clearance, loss of biodiversity </a:t>
          </a:r>
        </a:p>
        <a:p>
          <a:pPr marL="0" indent="174625" algn="l"/>
          <a:r>
            <a:rPr lang="en-US" sz="2000" dirty="0" smtClean="0"/>
            <a:t>- Noise pollution </a:t>
          </a:r>
        </a:p>
        <a:p>
          <a:pPr marL="0" indent="174625" algn="l"/>
          <a:r>
            <a:rPr lang="en-US" sz="2000" dirty="0" smtClean="0"/>
            <a:t>- Urban heat islands</a:t>
          </a:r>
        </a:p>
        <a:p>
          <a:pPr marL="0" indent="174625" algn="l"/>
          <a:r>
            <a:rPr lang="en-US" sz="2000" dirty="0" smtClean="0"/>
            <a:t>- Local flooding</a:t>
          </a:r>
        </a:p>
        <a:p>
          <a:pPr marL="0" indent="174625" algn="l"/>
          <a:r>
            <a:rPr lang="en-US" sz="2000" dirty="0" smtClean="0"/>
            <a:t>- Air, water pollution  </a:t>
          </a:r>
          <a:endParaRPr lang="en-GB" sz="3200" dirty="0"/>
        </a:p>
      </dgm:t>
    </dgm:pt>
    <dgm:pt modelId="{880AF78A-4A65-4DEA-A9B0-5A00773826FF}" type="parTrans" cxnId="{A269B03E-F002-4351-AEB7-6023DC35DF3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794B8605-F16E-4976-8C30-A726513619FA}" type="sibTrans" cxnId="{A269B03E-F002-4351-AEB7-6023DC35DF3E}">
      <dgm:prSet/>
      <dgm:spPr/>
      <dgm:t>
        <a:bodyPr/>
        <a:lstStyle/>
        <a:p>
          <a:endParaRPr lang="en-GB"/>
        </a:p>
      </dgm:t>
    </dgm:pt>
    <dgm:pt modelId="{F12C6AE2-D69B-4BBA-8602-1B1D6447F5A2}">
      <dgm:prSet phldrT="[Text]" custT="1"/>
      <dgm:spPr/>
      <dgm:t>
        <a:bodyPr/>
        <a:lstStyle/>
        <a:p>
          <a:pPr algn="ctr"/>
          <a:r>
            <a:rPr lang="en-US" sz="3200" u="sng" dirty="0" smtClean="0"/>
            <a:t>Global</a:t>
          </a:r>
        </a:p>
        <a:p>
          <a:pPr marL="0" indent="228600" algn="l"/>
          <a:r>
            <a:rPr lang="en-US" sz="2000" dirty="0" smtClean="0"/>
            <a:t>- Global warming</a:t>
          </a:r>
        </a:p>
        <a:p>
          <a:pPr marL="0" indent="228600" algn="l"/>
          <a:r>
            <a:rPr lang="en-US" sz="2000" dirty="0" smtClean="0"/>
            <a:t>- Resource usage</a:t>
          </a:r>
        </a:p>
        <a:p>
          <a:pPr marL="0" indent="228600" algn="l"/>
          <a:r>
            <a:rPr lang="en-US" sz="2000" dirty="0" smtClean="0"/>
            <a:t>- Ozone layer depletion </a:t>
          </a:r>
        </a:p>
        <a:p>
          <a:pPr algn="l"/>
          <a:endParaRPr lang="en-US" sz="2000" dirty="0" smtClean="0"/>
        </a:p>
        <a:p>
          <a:pPr algn="ctr"/>
          <a:endParaRPr lang="en-GB" sz="3200" dirty="0"/>
        </a:p>
      </dgm:t>
    </dgm:pt>
    <dgm:pt modelId="{C5AA10A8-5DAF-45D3-B3C6-1BC73808380D}" type="parTrans" cxnId="{8C1F6012-7CEA-400A-B722-904F2054EA52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GB"/>
        </a:p>
      </dgm:t>
    </dgm:pt>
    <dgm:pt modelId="{5B558AC3-86FC-416F-9F1F-9119DB1221ED}" type="sibTrans" cxnId="{8C1F6012-7CEA-400A-B722-904F2054EA52}">
      <dgm:prSet/>
      <dgm:spPr/>
      <dgm:t>
        <a:bodyPr/>
        <a:lstStyle/>
        <a:p>
          <a:endParaRPr lang="en-GB"/>
        </a:p>
      </dgm:t>
    </dgm:pt>
    <dgm:pt modelId="{0A3C006D-4C74-4AD1-8350-2C89CF601BC0}" type="pres">
      <dgm:prSet presAssocID="{B05A5157-2374-45B5-A042-C8425008AD5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889915A-BD93-4C52-9D29-9B542803B7DA}" type="pres">
      <dgm:prSet presAssocID="{DFD84367-87B0-4EF6-AD18-EF807DDDD27C}" presName="hierRoot1" presStyleCnt="0">
        <dgm:presLayoutVars>
          <dgm:hierBranch val="init"/>
        </dgm:presLayoutVars>
      </dgm:prSet>
      <dgm:spPr/>
    </dgm:pt>
    <dgm:pt modelId="{FBE95F0C-9E60-499F-8AC2-71191E73C9D5}" type="pres">
      <dgm:prSet presAssocID="{DFD84367-87B0-4EF6-AD18-EF807DDDD27C}" presName="rootComposite1" presStyleCnt="0"/>
      <dgm:spPr/>
    </dgm:pt>
    <dgm:pt modelId="{11D203C2-D829-4F64-9529-4EEFECC8BCF2}" type="pres">
      <dgm:prSet presAssocID="{DFD84367-87B0-4EF6-AD18-EF807DDDD27C}" presName="rootText1" presStyleLbl="node0" presStyleIdx="0" presStyleCnt="1" custScaleY="44192" custLinFactNeighborX="-287" custLinFactNeighborY="-137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9CF309-8F8A-430E-BC30-32D8BBD63856}" type="pres">
      <dgm:prSet presAssocID="{DFD84367-87B0-4EF6-AD18-EF807DDDD2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89E67CA-03CD-4F4D-9700-DB1F26824034}" type="pres">
      <dgm:prSet presAssocID="{DFD84367-87B0-4EF6-AD18-EF807DDDD27C}" presName="hierChild2" presStyleCnt="0"/>
      <dgm:spPr/>
    </dgm:pt>
    <dgm:pt modelId="{746DF513-7D42-4AF9-885A-ABC93DD8C462}" type="pres">
      <dgm:prSet presAssocID="{880AF78A-4A65-4DEA-A9B0-5A00773826FF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AAB535D-DC3A-4A76-8985-C93B92E52BD9}" type="pres">
      <dgm:prSet presAssocID="{8CC5DEF4-916D-4864-8761-40E3A4EE3C18}" presName="hierRoot2" presStyleCnt="0">
        <dgm:presLayoutVars>
          <dgm:hierBranch val="init"/>
        </dgm:presLayoutVars>
      </dgm:prSet>
      <dgm:spPr/>
    </dgm:pt>
    <dgm:pt modelId="{492F43AF-2C3B-41F2-B0CC-0DDB6E7D08C5}" type="pres">
      <dgm:prSet presAssocID="{8CC5DEF4-916D-4864-8761-40E3A4EE3C18}" presName="rootComposite" presStyleCnt="0"/>
      <dgm:spPr/>
    </dgm:pt>
    <dgm:pt modelId="{482C7F07-88AE-48F8-B8AD-282813CC7B66}" type="pres">
      <dgm:prSet presAssocID="{8CC5DEF4-916D-4864-8761-40E3A4EE3C18}" presName="rootText" presStyleLbl="node2" presStyleIdx="0" presStyleCnt="2" custScaleY="13443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DF0340-C93C-4EBE-ABFD-C48451E399B1}" type="pres">
      <dgm:prSet presAssocID="{8CC5DEF4-916D-4864-8761-40E3A4EE3C18}" presName="rootConnector" presStyleLbl="node2" presStyleIdx="0" presStyleCnt="2"/>
      <dgm:spPr/>
      <dgm:t>
        <a:bodyPr/>
        <a:lstStyle/>
        <a:p>
          <a:endParaRPr lang="en-US"/>
        </a:p>
      </dgm:t>
    </dgm:pt>
    <dgm:pt modelId="{BEE55D78-D0AC-48BA-96A0-2B8F85F3DA7F}" type="pres">
      <dgm:prSet presAssocID="{8CC5DEF4-916D-4864-8761-40E3A4EE3C18}" presName="hierChild4" presStyleCnt="0"/>
      <dgm:spPr/>
    </dgm:pt>
    <dgm:pt modelId="{D25CFDB8-22EC-41CC-AECF-C9BA8D80538C}" type="pres">
      <dgm:prSet presAssocID="{8CC5DEF4-916D-4864-8761-40E3A4EE3C18}" presName="hierChild5" presStyleCnt="0"/>
      <dgm:spPr/>
    </dgm:pt>
    <dgm:pt modelId="{F86B7441-7938-4A3A-B7D3-FE7E17C1B0FB}" type="pres">
      <dgm:prSet presAssocID="{C5AA10A8-5DAF-45D3-B3C6-1BC73808380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D3B51C8-7783-4C76-9D7D-085CA97D796E}" type="pres">
      <dgm:prSet presAssocID="{F12C6AE2-D69B-4BBA-8602-1B1D6447F5A2}" presName="hierRoot2" presStyleCnt="0">
        <dgm:presLayoutVars>
          <dgm:hierBranch val="init"/>
        </dgm:presLayoutVars>
      </dgm:prSet>
      <dgm:spPr/>
    </dgm:pt>
    <dgm:pt modelId="{D54B1CA9-30C7-40DE-B9B6-AB020F82633A}" type="pres">
      <dgm:prSet presAssocID="{F12C6AE2-D69B-4BBA-8602-1B1D6447F5A2}" presName="rootComposite" presStyleCnt="0"/>
      <dgm:spPr/>
    </dgm:pt>
    <dgm:pt modelId="{9EF8CCCF-A3CD-4942-9E6D-DB2775F464A8}" type="pres">
      <dgm:prSet presAssocID="{F12C6AE2-D69B-4BBA-8602-1B1D6447F5A2}" presName="rootText" presStyleLbl="node2" presStyleIdx="1" presStyleCnt="2" custScaleY="1309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2C334DE-FFA6-4FEB-A06E-CA41CAF738C5}" type="pres">
      <dgm:prSet presAssocID="{F12C6AE2-D69B-4BBA-8602-1B1D6447F5A2}" presName="rootConnector" presStyleLbl="node2" presStyleIdx="1" presStyleCnt="2"/>
      <dgm:spPr/>
      <dgm:t>
        <a:bodyPr/>
        <a:lstStyle/>
        <a:p>
          <a:endParaRPr lang="en-US"/>
        </a:p>
      </dgm:t>
    </dgm:pt>
    <dgm:pt modelId="{05A98DAE-5F6D-4415-8168-7D2CF9EA558F}" type="pres">
      <dgm:prSet presAssocID="{F12C6AE2-D69B-4BBA-8602-1B1D6447F5A2}" presName="hierChild4" presStyleCnt="0"/>
      <dgm:spPr/>
    </dgm:pt>
    <dgm:pt modelId="{AB6554F6-12EE-4102-85A3-596DB58BC64C}" type="pres">
      <dgm:prSet presAssocID="{F12C6AE2-D69B-4BBA-8602-1B1D6447F5A2}" presName="hierChild5" presStyleCnt="0"/>
      <dgm:spPr/>
    </dgm:pt>
    <dgm:pt modelId="{2D067294-A47A-45B5-B047-3C7740C92DE5}" type="pres">
      <dgm:prSet presAssocID="{DFD84367-87B0-4EF6-AD18-EF807DDDD27C}" presName="hierChild3" presStyleCnt="0"/>
      <dgm:spPr/>
    </dgm:pt>
  </dgm:ptLst>
  <dgm:cxnLst>
    <dgm:cxn modelId="{20187F01-82EE-4E0D-AD54-536D021AA9C6}" srcId="{B05A5157-2374-45B5-A042-C8425008AD59}" destId="{DFD84367-87B0-4EF6-AD18-EF807DDDD27C}" srcOrd="0" destOrd="0" parTransId="{E815C0A8-0695-481D-BD32-966EFD6C5D35}" sibTransId="{671F87DC-E1BB-42CE-BAB6-478025376163}"/>
    <dgm:cxn modelId="{8C1F6012-7CEA-400A-B722-904F2054EA52}" srcId="{DFD84367-87B0-4EF6-AD18-EF807DDDD27C}" destId="{F12C6AE2-D69B-4BBA-8602-1B1D6447F5A2}" srcOrd="1" destOrd="0" parTransId="{C5AA10A8-5DAF-45D3-B3C6-1BC73808380D}" sibTransId="{5B558AC3-86FC-416F-9F1F-9119DB1221ED}"/>
    <dgm:cxn modelId="{A24A1727-82C3-4416-81E5-DB35A928921F}" type="presOf" srcId="{F12C6AE2-D69B-4BBA-8602-1B1D6447F5A2}" destId="{9EF8CCCF-A3CD-4942-9E6D-DB2775F464A8}" srcOrd="0" destOrd="0" presId="urn:microsoft.com/office/officeart/2005/8/layout/orgChart1"/>
    <dgm:cxn modelId="{5CD341A4-E139-4349-8080-9DF21630B98C}" type="presOf" srcId="{8CC5DEF4-916D-4864-8761-40E3A4EE3C18}" destId="{9DDF0340-C93C-4EBE-ABFD-C48451E399B1}" srcOrd="1" destOrd="0" presId="urn:microsoft.com/office/officeart/2005/8/layout/orgChart1"/>
    <dgm:cxn modelId="{4CA07D2A-505B-4713-96E0-98A3C4ACA580}" type="presOf" srcId="{DFD84367-87B0-4EF6-AD18-EF807DDDD27C}" destId="{11D203C2-D829-4F64-9529-4EEFECC8BCF2}" srcOrd="0" destOrd="0" presId="urn:microsoft.com/office/officeart/2005/8/layout/orgChart1"/>
    <dgm:cxn modelId="{81F4D411-CC39-448E-8C08-AC18A1F953A1}" type="presOf" srcId="{DFD84367-87B0-4EF6-AD18-EF807DDDD27C}" destId="{2F9CF309-8F8A-430E-BC30-32D8BBD63856}" srcOrd="1" destOrd="0" presId="urn:microsoft.com/office/officeart/2005/8/layout/orgChart1"/>
    <dgm:cxn modelId="{E2815BBE-2A27-4D4A-AC97-A251A1EF73CB}" type="presOf" srcId="{8CC5DEF4-916D-4864-8761-40E3A4EE3C18}" destId="{482C7F07-88AE-48F8-B8AD-282813CC7B66}" srcOrd="0" destOrd="0" presId="urn:microsoft.com/office/officeart/2005/8/layout/orgChart1"/>
    <dgm:cxn modelId="{7A1D1066-2567-4D70-9F04-1D82126EEE26}" type="presOf" srcId="{B05A5157-2374-45B5-A042-C8425008AD59}" destId="{0A3C006D-4C74-4AD1-8350-2C89CF601BC0}" srcOrd="0" destOrd="0" presId="urn:microsoft.com/office/officeart/2005/8/layout/orgChart1"/>
    <dgm:cxn modelId="{A269B03E-F002-4351-AEB7-6023DC35DF3E}" srcId="{DFD84367-87B0-4EF6-AD18-EF807DDDD27C}" destId="{8CC5DEF4-916D-4864-8761-40E3A4EE3C18}" srcOrd="0" destOrd="0" parTransId="{880AF78A-4A65-4DEA-A9B0-5A00773826FF}" sibTransId="{794B8605-F16E-4976-8C30-A726513619FA}"/>
    <dgm:cxn modelId="{543566F0-CAD0-4DD4-A2DE-63A5DBF537A3}" type="presOf" srcId="{880AF78A-4A65-4DEA-A9B0-5A00773826FF}" destId="{746DF513-7D42-4AF9-885A-ABC93DD8C462}" srcOrd="0" destOrd="0" presId="urn:microsoft.com/office/officeart/2005/8/layout/orgChart1"/>
    <dgm:cxn modelId="{ADF42507-F355-42DA-A5D6-83AA09AB3BD4}" type="presOf" srcId="{F12C6AE2-D69B-4BBA-8602-1B1D6447F5A2}" destId="{F2C334DE-FFA6-4FEB-A06E-CA41CAF738C5}" srcOrd="1" destOrd="0" presId="urn:microsoft.com/office/officeart/2005/8/layout/orgChart1"/>
    <dgm:cxn modelId="{56E34388-1764-4949-8914-66BAE04B5EEB}" type="presOf" srcId="{C5AA10A8-5DAF-45D3-B3C6-1BC73808380D}" destId="{F86B7441-7938-4A3A-B7D3-FE7E17C1B0FB}" srcOrd="0" destOrd="0" presId="urn:microsoft.com/office/officeart/2005/8/layout/orgChart1"/>
    <dgm:cxn modelId="{30438289-4A97-4DF9-A348-9D916DE243CE}" type="presParOf" srcId="{0A3C006D-4C74-4AD1-8350-2C89CF601BC0}" destId="{8889915A-BD93-4C52-9D29-9B542803B7DA}" srcOrd="0" destOrd="0" presId="urn:microsoft.com/office/officeart/2005/8/layout/orgChart1"/>
    <dgm:cxn modelId="{11BE3EAC-20AA-462C-8CCE-9B97AFEE1487}" type="presParOf" srcId="{8889915A-BD93-4C52-9D29-9B542803B7DA}" destId="{FBE95F0C-9E60-499F-8AC2-71191E73C9D5}" srcOrd="0" destOrd="0" presId="urn:microsoft.com/office/officeart/2005/8/layout/orgChart1"/>
    <dgm:cxn modelId="{D8765868-3461-46C7-8292-87DC40C7EA45}" type="presParOf" srcId="{FBE95F0C-9E60-499F-8AC2-71191E73C9D5}" destId="{11D203C2-D829-4F64-9529-4EEFECC8BCF2}" srcOrd="0" destOrd="0" presId="urn:microsoft.com/office/officeart/2005/8/layout/orgChart1"/>
    <dgm:cxn modelId="{EB2D96A2-452C-425C-B6FC-2DD071425EE8}" type="presParOf" srcId="{FBE95F0C-9E60-499F-8AC2-71191E73C9D5}" destId="{2F9CF309-8F8A-430E-BC30-32D8BBD63856}" srcOrd="1" destOrd="0" presId="urn:microsoft.com/office/officeart/2005/8/layout/orgChart1"/>
    <dgm:cxn modelId="{A5E9C5C6-9E5B-4540-AF5F-0C77325C41CB}" type="presParOf" srcId="{8889915A-BD93-4C52-9D29-9B542803B7DA}" destId="{489E67CA-03CD-4F4D-9700-DB1F26824034}" srcOrd="1" destOrd="0" presId="urn:microsoft.com/office/officeart/2005/8/layout/orgChart1"/>
    <dgm:cxn modelId="{68C7AE52-EBD9-4615-B146-F8C46276B5E6}" type="presParOf" srcId="{489E67CA-03CD-4F4D-9700-DB1F26824034}" destId="{746DF513-7D42-4AF9-885A-ABC93DD8C462}" srcOrd="0" destOrd="0" presId="urn:microsoft.com/office/officeart/2005/8/layout/orgChart1"/>
    <dgm:cxn modelId="{0098BAB3-4F7D-46FE-8715-4CAE5FA7EE19}" type="presParOf" srcId="{489E67CA-03CD-4F4D-9700-DB1F26824034}" destId="{7AAB535D-DC3A-4A76-8985-C93B92E52BD9}" srcOrd="1" destOrd="0" presId="urn:microsoft.com/office/officeart/2005/8/layout/orgChart1"/>
    <dgm:cxn modelId="{52942784-73EF-49BB-A153-D705B879ED78}" type="presParOf" srcId="{7AAB535D-DC3A-4A76-8985-C93B92E52BD9}" destId="{492F43AF-2C3B-41F2-B0CC-0DDB6E7D08C5}" srcOrd="0" destOrd="0" presId="urn:microsoft.com/office/officeart/2005/8/layout/orgChart1"/>
    <dgm:cxn modelId="{1CD1DE15-6E07-434C-99DD-623E1920DC44}" type="presParOf" srcId="{492F43AF-2C3B-41F2-B0CC-0DDB6E7D08C5}" destId="{482C7F07-88AE-48F8-B8AD-282813CC7B66}" srcOrd="0" destOrd="0" presId="urn:microsoft.com/office/officeart/2005/8/layout/orgChart1"/>
    <dgm:cxn modelId="{2208694C-51FC-4401-8436-3324C6E34D80}" type="presParOf" srcId="{492F43AF-2C3B-41F2-B0CC-0DDB6E7D08C5}" destId="{9DDF0340-C93C-4EBE-ABFD-C48451E399B1}" srcOrd="1" destOrd="0" presId="urn:microsoft.com/office/officeart/2005/8/layout/orgChart1"/>
    <dgm:cxn modelId="{89C0F2B5-1AD8-4FA1-95ED-DCCBAEFA8601}" type="presParOf" srcId="{7AAB535D-DC3A-4A76-8985-C93B92E52BD9}" destId="{BEE55D78-D0AC-48BA-96A0-2B8F85F3DA7F}" srcOrd="1" destOrd="0" presId="urn:microsoft.com/office/officeart/2005/8/layout/orgChart1"/>
    <dgm:cxn modelId="{57F1CE86-5C49-47FD-9B6B-CF41718DCF4F}" type="presParOf" srcId="{7AAB535D-DC3A-4A76-8985-C93B92E52BD9}" destId="{D25CFDB8-22EC-41CC-AECF-C9BA8D80538C}" srcOrd="2" destOrd="0" presId="urn:microsoft.com/office/officeart/2005/8/layout/orgChart1"/>
    <dgm:cxn modelId="{3F4FA00C-D035-447A-8252-5D182EAF8244}" type="presParOf" srcId="{489E67CA-03CD-4F4D-9700-DB1F26824034}" destId="{F86B7441-7938-4A3A-B7D3-FE7E17C1B0FB}" srcOrd="2" destOrd="0" presId="urn:microsoft.com/office/officeart/2005/8/layout/orgChart1"/>
    <dgm:cxn modelId="{CB0DC276-B0E1-4F6B-86ED-A5BFF57BBF46}" type="presParOf" srcId="{489E67CA-03CD-4F4D-9700-DB1F26824034}" destId="{9D3B51C8-7783-4C76-9D7D-085CA97D796E}" srcOrd="3" destOrd="0" presId="urn:microsoft.com/office/officeart/2005/8/layout/orgChart1"/>
    <dgm:cxn modelId="{25576962-2574-4DFF-8F27-230B6E1E573A}" type="presParOf" srcId="{9D3B51C8-7783-4C76-9D7D-085CA97D796E}" destId="{D54B1CA9-30C7-40DE-B9B6-AB020F82633A}" srcOrd="0" destOrd="0" presId="urn:microsoft.com/office/officeart/2005/8/layout/orgChart1"/>
    <dgm:cxn modelId="{5DE04CB6-27E8-488E-84C0-34942BF22D40}" type="presParOf" srcId="{D54B1CA9-30C7-40DE-B9B6-AB020F82633A}" destId="{9EF8CCCF-A3CD-4942-9E6D-DB2775F464A8}" srcOrd="0" destOrd="0" presId="urn:microsoft.com/office/officeart/2005/8/layout/orgChart1"/>
    <dgm:cxn modelId="{F4C2EB8C-E020-497A-A552-9876C2ACE1B8}" type="presParOf" srcId="{D54B1CA9-30C7-40DE-B9B6-AB020F82633A}" destId="{F2C334DE-FFA6-4FEB-A06E-CA41CAF738C5}" srcOrd="1" destOrd="0" presId="urn:microsoft.com/office/officeart/2005/8/layout/orgChart1"/>
    <dgm:cxn modelId="{F34E9CFE-0017-4A78-A0EA-2A2BA674278E}" type="presParOf" srcId="{9D3B51C8-7783-4C76-9D7D-085CA97D796E}" destId="{05A98DAE-5F6D-4415-8168-7D2CF9EA558F}" srcOrd="1" destOrd="0" presId="urn:microsoft.com/office/officeart/2005/8/layout/orgChart1"/>
    <dgm:cxn modelId="{4A33DD08-E833-4E04-ADD2-FA747739CAA4}" type="presParOf" srcId="{9D3B51C8-7783-4C76-9D7D-085CA97D796E}" destId="{AB6554F6-12EE-4102-85A3-596DB58BC64C}" srcOrd="2" destOrd="0" presId="urn:microsoft.com/office/officeart/2005/8/layout/orgChart1"/>
    <dgm:cxn modelId="{37AD7746-353C-4E8B-A712-0BE7A28C3478}" type="presParOf" srcId="{8889915A-BD93-4C52-9D29-9B542803B7DA}" destId="{2D067294-A47A-45B5-B047-3C7740C92DE5}" srcOrd="2" destOrd="0" presId="urn:microsoft.com/office/officeart/2005/8/layout/orgChart1"/>
  </dgm:cxnLst>
  <dgm:bg/>
  <dgm:whole>
    <a:ln w="28575"/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AC850D-1F3B-4632-9D1A-83102D3715F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689CB1-ECEF-45DD-BDF6-70B09C085DD7}">
      <dgm:prSet phldrT="[Text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Built </a:t>
          </a:r>
          <a:r>
            <a:rPr lang="en-US" b="1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Env</a:t>
          </a:r>
          <a:r>
            <a:rPr lang="en-US" b="1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. Sustainability </a:t>
          </a:r>
          <a:endParaRPr lang="en-GB" b="1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dgm:t>
    </dgm:pt>
    <dgm:pt modelId="{1D086CA1-BEE4-4139-A82C-6F707B36A50D}" type="parTrans" cxnId="{47EB994C-72A7-4CE7-9D4F-A032C4365D71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GB" b="1" cap="none" spc="0">
            <a:ln/>
            <a:solidFill>
              <a:schemeClr val="accent4"/>
            </a:solidFill>
            <a:effectLst/>
          </a:endParaRPr>
        </a:p>
      </dgm:t>
    </dgm:pt>
    <dgm:pt modelId="{13ED1A2B-625A-4D05-A522-6A4DDAF52B3B}" type="sibTrans" cxnId="{47EB994C-72A7-4CE7-9D4F-A032C4365D71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GB" b="1" cap="none" spc="0">
            <a:ln/>
            <a:solidFill>
              <a:schemeClr val="accent4"/>
            </a:solidFill>
            <a:effectLst/>
          </a:endParaRPr>
        </a:p>
      </dgm:t>
    </dgm:pt>
    <dgm:pt modelId="{E72A6FED-57A3-49B4-A6E0-61B709EF0538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/>
          <a:r>
            <a:rPr lang="en-US" sz="2400" b="1" u="sng" cap="none" spc="0" dirty="0" smtClean="0">
              <a:ln/>
              <a:solidFill>
                <a:srgbClr val="C00000"/>
              </a:solidFill>
              <a:effectLst/>
            </a:rPr>
            <a:t>Economic</a:t>
          </a:r>
        </a:p>
        <a:p>
          <a:pPr marL="177800" indent="-177800" algn="l"/>
          <a:r>
            <a:rPr lang="en-US" sz="2400" b="1" cap="none" spc="0" dirty="0" smtClean="0">
              <a:ln/>
              <a:solidFill>
                <a:srgbClr val="002060"/>
              </a:solidFill>
              <a:effectLst/>
            </a:rPr>
            <a:t>- </a:t>
          </a:r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Most of the time, taken care of </a:t>
          </a:r>
        </a:p>
        <a:p>
          <a:pPr marL="177800" indent="-177800" algn="l"/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- Contribution to the economic development</a:t>
          </a:r>
        </a:p>
        <a:p>
          <a:pPr marL="177800" indent="-177800" algn="l"/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- Adoptability to technological advances</a:t>
          </a:r>
        </a:p>
        <a:p>
          <a:pPr marL="177800" indent="-177800" algn="l"/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- Energy and Material Efficiency</a:t>
          </a:r>
          <a:endParaRPr lang="en-US" sz="2400" b="1" cap="none" spc="0" dirty="0" smtClean="0">
            <a:ln/>
            <a:solidFill>
              <a:srgbClr val="002060"/>
            </a:solidFill>
            <a:effectLst/>
          </a:endParaRPr>
        </a:p>
        <a:p>
          <a:pPr algn="ctr"/>
          <a:endParaRPr lang="en-GB" sz="2400" b="1" cap="none" spc="0" dirty="0">
            <a:ln/>
            <a:solidFill>
              <a:schemeClr val="accent4"/>
            </a:solidFill>
            <a:effectLst/>
          </a:endParaRPr>
        </a:p>
      </dgm:t>
    </dgm:pt>
    <dgm:pt modelId="{76750755-67A4-49F4-8B08-B85057B957DA}" type="parTrans" cxnId="{ADFB2699-5BE4-4B8D-AC60-70ED18066232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GB" b="1" cap="none" spc="0">
            <a:ln/>
            <a:solidFill>
              <a:schemeClr val="accent4"/>
            </a:solidFill>
            <a:effectLst/>
          </a:endParaRPr>
        </a:p>
      </dgm:t>
    </dgm:pt>
    <dgm:pt modelId="{5377559B-29BF-438B-A3A3-35AE8D1F9BB0}" type="sibTrans" cxnId="{ADFB2699-5BE4-4B8D-AC60-70ED18066232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GB" b="1" cap="none" spc="0">
            <a:ln/>
            <a:solidFill>
              <a:schemeClr val="accent4"/>
            </a:solidFill>
            <a:effectLst/>
          </a:endParaRPr>
        </a:p>
      </dgm:t>
    </dgm:pt>
    <dgm:pt modelId="{67A4A61F-197F-4C4B-92D5-7D39024422BC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/>
          <a:r>
            <a:rPr lang="en-US" sz="2400" b="1" u="sng" cap="none" spc="0" dirty="0" smtClean="0">
              <a:ln/>
              <a:solidFill>
                <a:srgbClr val="C00000"/>
              </a:solidFill>
              <a:effectLst/>
            </a:rPr>
            <a:t>Social</a:t>
          </a:r>
        </a:p>
        <a:p>
          <a:pPr marL="177800" indent="-177800" algn="l"/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- Should cater human aspiration &amp; expectations</a:t>
          </a:r>
        </a:p>
        <a:p>
          <a:pPr marL="177800" indent="-177800" algn="l"/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- Affordability to masses</a:t>
          </a:r>
        </a:p>
        <a:p>
          <a:pPr marL="177800" indent="-177800" algn="l"/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- Health and Safety</a:t>
          </a:r>
        </a:p>
        <a:p>
          <a:pPr marL="177800" indent="-177800" algn="l"/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- Indoor environment</a:t>
          </a:r>
          <a:r>
            <a:rPr lang="en-US" sz="1800" b="1" cap="none" spc="0" dirty="0" smtClean="0">
              <a:ln/>
              <a:solidFill>
                <a:srgbClr val="0070C0"/>
              </a:solidFill>
              <a:effectLst/>
            </a:rPr>
            <a:t> </a:t>
          </a:r>
        </a:p>
        <a:p>
          <a:pPr algn="ctr"/>
          <a:endParaRPr lang="en-US" sz="2400" b="1" cap="none" spc="0" dirty="0" smtClean="0">
            <a:ln/>
            <a:solidFill>
              <a:schemeClr val="accent4"/>
            </a:solidFill>
            <a:effectLst/>
          </a:endParaRPr>
        </a:p>
        <a:p>
          <a:pPr algn="ctr"/>
          <a:r>
            <a:rPr lang="en-US" sz="2400" b="1" cap="none" spc="0" dirty="0" smtClean="0">
              <a:ln/>
              <a:solidFill>
                <a:schemeClr val="accent4"/>
              </a:solidFill>
              <a:effectLst/>
            </a:rPr>
            <a:t> </a:t>
          </a:r>
          <a:endParaRPr lang="en-GB" sz="2400" b="1" cap="none" spc="0" dirty="0">
            <a:ln/>
            <a:solidFill>
              <a:schemeClr val="accent4"/>
            </a:solidFill>
            <a:effectLst/>
          </a:endParaRPr>
        </a:p>
      </dgm:t>
    </dgm:pt>
    <dgm:pt modelId="{A43FB557-13EA-4389-B839-6287E56C5FB1}" type="parTrans" cxnId="{722444F4-0CAC-474A-86F5-410A583AC323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GB" b="1" cap="none" spc="0">
            <a:ln/>
            <a:solidFill>
              <a:schemeClr val="accent4"/>
            </a:solidFill>
            <a:effectLst/>
          </a:endParaRPr>
        </a:p>
      </dgm:t>
    </dgm:pt>
    <dgm:pt modelId="{F6D7CEF8-1EE5-40F0-8504-7644AC0929A8}" type="sibTrans" cxnId="{722444F4-0CAC-474A-86F5-410A583AC323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GB" b="1" cap="none" spc="0">
            <a:ln/>
            <a:solidFill>
              <a:schemeClr val="accent4"/>
            </a:solidFill>
            <a:effectLst/>
          </a:endParaRPr>
        </a:p>
      </dgm:t>
    </dgm:pt>
    <dgm:pt modelId="{9366BD7B-CBFB-4CB1-8083-BF5F8D789395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algn="ctr"/>
          <a:r>
            <a:rPr lang="en-US" sz="2400" b="1" u="sng" cap="none" spc="0" dirty="0" smtClean="0">
              <a:ln/>
              <a:solidFill>
                <a:srgbClr val="C00000"/>
              </a:solidFill>
              <a:effectLst/>
            </a:rPr>
            <a:t>Environmental</a:t>
          </a:r>
        </a:p>
        <a:p>
          <a:pPr marL="177800" indent="-177800" algn="l"/>
          <a:r>
            <a:rPr lang="en-US" sz="1800" b="1" cap="none" spc="0" dirty="0" smtClean="0">
              <a:ln/>
              <a:solidFill>
                <a:srgbClr val="0070C0"/>
              </a:solidFill>
              <a:effectLst/>
            </a:rPr>
            <a:t>- </a:t>
          </a:r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Climate adoptability</a:t>
          </a:r>
        </a:p>
        <a:p>
          <a:pPr marL="177800" indent="-177800" algn="l"/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- Material and Energy efficiency</a:t>
          </a:r>
        </a:p>
        <a:p>
          <a:pPr marL="177800" indent="-177800" algn="l"/>
          <a:r>
            <a:rPr lang="en-US" sz="1800" b="1" cap="none" spc="0" dirty="0" smtClean="0">
              <a:ln/>
              <a:solidFill>
                <a:srgbClr val="002060"/>
              </a:solidFill>
              <a:effectLst/>
            </a:rPr>
            <a:t>- System and intergraded approach at design</a:t>
          </a:r>
        </a:p>
        <a:p>
          <a:pPr marL="177800" indent="-177800" algn="l"/>
          <a:endParaRPr lang="en-US" sz="1800" b="1" cap="none" spc="0" dirty="0" smtClean="0">
            <a:ln/>
            <a:solidFill>
              <a:srgbClr val="002060"/>
            </a:solidFill>
            <a:effectLst/>
          </a:endParaRPr>
        </a:p>
        <a:p>
          <a:pPr algn="ctr"/>
          <a:endParaRPr lang="en-US" sz="2400" b="1" cap="none" spc="0" dirty="0" smtClean="0">
            <a:ln/>
            <a:solidFill>
              <a:schemeClr val="accent4"/>
            </a:solidFill>
            <a:effectLst/>
          </a:endParaRPr>
        </a:p>
        <a:p>
          <a:pPr algn="ctr"/>
          <a:r>
            <a:rPr lang="en-US" sz="2400" b="1" cap="none" spc="0" dirty="0" smtClean="0">
              <a:ln/>
              <a:solidFill>
                <a:schemeClr val="accent4"/>
              </a:solidFill>
              <a:effectLst/>
            </a:rPr>
            <a:t> </a:t>
          </a:r>
          <a:endParaRPr lang="en-GB" sz="2400" b="1" cap="none" spc="0" dirty="0">
            <a:ln/>
            <a:solidFill>
              <a:schemeClr val="accent4"/>
            </a:solidFill>
            <a:effectLst/>
          </a:endParaRPr>
        </a:p>
      </dgm:t>
    </dgm:pt>
    <dgm:pt modelId="{E1FE6EA1-9422-4701-9AC9-8160086098B7}" type="parTrans" cxnId="{677C93F7-EF3B-4FB8-B549-3A1CE733196B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GB" b="1" cap="none" spc="0">
            <a:ln/>
            <a:solidFill>
              <a:schemeClr val="accent4"/>
            </a:solidFill>
            <a:effectLst/>
          </a:endParaRPr>
        </a:p>
      </dgm:t>
    </dgm:pt>
    <dgm:pt modelId="{3A05317B-1BA1-4D8D-9683-AF1CC4520B51}" type="sibTrans" cxnId="{677C93F7-EF3B-4FB8-B549-3A1CE733196B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GB" b="1" cap="none" spc="0">
            <a:ln/>
            <a:solidFill>
              <a:schemeClr val="accent4"/>
            </a:solidFill>
            <a:effectLst/>
          </a:endParaRPr>
        </a:p>
      </dgm:t>
    </dgm:pt>
    <dgm:pt modelId="{4002BF53-3AE8-4DDB-A52A-4AE0DACE3A3E}" type="pres">
      <dgm:prSet presAssocID="{B9AC850D-1F3B-4632-9D1A-83102D3715F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4D3718-CAA9-4021-97B5-A837588DA124}" type="pres">
      <dgm:prSet presAssocID="{2D689CB1-ECEF-45DD-BDF6-70B09C085DD7}" presName="hierRoot1" presStyleCnt="0">
        <dgm:presLayoutVars>
          <dgm:hierBranch/>
        </dgm:presLayoutVars>
      </dgm:prSet>
      <dgm:spPr/>
    </dgm:pt>
    <dgm:pt modelId="{7AD6C950-86AF-4100-BD00-8A9488629B6B}" type="pres">
      <dgm:prSet presAssocID="{2D689CB1-ECEF-45DD-BDF6-70B09C085DD7}" presName="rootComposite1" presStyleCnt="0"/>
      <dgm:spPr/>
    </dgm:pt>
    <dgm:pt modelId="{0306138C-FD43-45EB-9909-460852C1CDCC}" type="pres">
      <dgm:prSet presAssocID="{2D689CB1-ECEF-45DD-BDF6-70B09C085DD7}" presName="rootText1" presStyleLbl="node0" presStyleIdx="0" presStyleCnt="1" custScaleX="178104" custScaleY="55526" custLinFactNeighborX="-479" custLinFactNeighborY="-7024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CA82087-587E-429F-98CC-BC281E1C27FD}" type="pres">
      <dgm:prSet presAssocID="{2D689CB1-ECEF-45DD-BDF6-70B09C085DD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71BDDF2D-8D88-4BBA-962A-4BCDB243282A}" type="pres">
      <dgm:prSet presAssocID="{2D689CB1-ECEF-45DD-BDF6-70B09C085DD7}" presName="hierChild2" presStyleCnt="0"/>
      <dgm:spPr/>
    </dgm:pt>
    <dgm:pt modelId="{A9A706AE-605C-4818-B813-8D3DF2D983D1}" type="pres">
      <dgm:prSet presAssocID="{76750755-67A4-49F4-8B08-B85057B957DA}" presName="Name35" presStyleLbl="parChTrans1D2" presStyleIdx="0" presStyleCnt="3"/>
      <dgm:spPr/>
      <dgm:t>
        <a:bodyPr/>
        <a:lstStyle/>
        <a:p>
          <a:endParaRPr lang="en-GB"/>
        </a:p>
      </dgm:t>
    </dgm:pt>
    <dgm:pt modelId="{9AF88FF0-CCED-48ED-8507-8DFB416F34F4}" type="pres">
      <dgm:prSet presAssocID="{E72A6FED-57A3-49B4-A6E0-61B709EF0538}" presName="hierRoot2" presStyleCnt="0">
        <dgm:presLayoutVars>
          <dgm:hierBranch val="init"/>
        </dgm:presLayoutVars>
      </dgm:prSet>
      <dgm:spPr/>
    </dgm:pt>
    <dgm:pt modelId="{22EFA69F-15CE-4AEE-A9B8-7D476C4EFF8E}" type="pres">
      <dgm:prSet presAssocID="{E72A6FED-57A3-49B4-A6E0-61B709EF0538}" presName="rootComposite" presStyleCnt="0"/>
      <dgm:spPr/>
    </dgm:pt>
    <dgm:pt modelId="{5F9EF87A-5B08-422C-AF62-FEF342A68D39}" type="pres">
      <dgm:prSet presAssocID="{E72A6FED-57A3-49B4-A6E0-61B709EF0538}" presName="rootText" presStyleLbl="node2" presStyleIdx="0" presStyleCnt="3" custScaleX="106212" custScaleY="229830" custLinFactNeighborY="-2771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F31724-5200-4791-9CCD-2088AA3DFEED}" type="pres">
      <dgm:prSet presAssocID="{E72A6FED-57A3-49B4-A6E0-61B709EF0538}" presName="rootConnector" presStyleLbl="node2" presStyleIdx="0" presStyleCnt="3"/>
      <dgm:spPr/>
      <dgm:t>
        <a:bodyPr/>
        <a:lstStyle/>
        <a:p>
          <a:endParaRPr lang="en-GB"/>
        </a:p>
      </dgm:t>
    </dgm:pt>
    <dgm:pt modelId="{75F0B71C-284A-4694-A7E6-10A9C8ADED96}" type="pres">
      <dgm:prSet presAssocID="{E72A6FED-57A3-49B4-A6E0-61B709EF0538}" presName="hierChild4" presStyleCnt="0"/>
      <dgm:spPr/>
    </dgm:pt>
    <dgm:pt modelId="{96D42DF2-0003-40D4-9727-90287C9F40BB}" type="pres">
      <dgm:prSet presAssocID="{E72A6FED-57A3-49B4-A6E0-61B709EF0538}" presName="hierChild5" presStyleCnt="0"/>
      <dgm:spPr/>
    </dgm:pt>
    <dgm:pt modelId="{8C411937-F0B0-40B6-8930-3CC311F07A56}" type="pres">
      <dgm:prSet presAssocID="{A43FB557-13EA-4389-B839-6287E56C5FB1}" presName="Name35" presStyleLbl="parChTrans1D2" presStyleIdx="1" presStyleCnt="3"/>
      <dgm:spPr/>
      <dgm:t>
        <a:bodyPr/>
        <a:lstStyle/>
        <a:p>
          <a:endParaRPr lang="en-GB"/>
        </a:p>
      </dgm:t>
    </dgm:pt>
    <dgm:pt modelId="{DA44FA69-D5C6-4A01-84BC-1A563443AC77}" type="pres">
      <dgm:prSet presAssocID="{67A4A61F-197F-4C4B-92D5-7D39024422BC}" presName="hierRoot2" presStyleCnt="0">
        <dgm:presLayoutVars>
          <dgm:hierBranch val="init"/>
        </dgm:presLayoutVars>
      </dgm:prSet>
      <dgm:spPr/>
    </dgm:pt>
    <dgm:pt modelId="{F5550764-D1FD-4B60-AF2D-C81546243B71}" type="pres">
      <dgm:prSet presAssocID="{67A4A61F-197F-4C4B-92D5-7D39024422BC}" presName="rootComposite" presStyleCnt="0"/>
      <dgm:spPr/>
    </dgm:pt>
    <dgm:pt modelId="{1133B67B-F347-4DB5-978E-FBABE0E04B4E}" type="pres">
      <dgm:prSet presAssocID="{67A4A61F-197F-4C4B-92D5-7D39024422BC}" presName="rootText" presStyleLbl="node2" presStyleIdx="1" presStyleCnt="3" custScaleX="105730" custScaleY="199622" custLinFactNeighborX="-3782" custLinFactNeighborY="-268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091FE2D-8C66-4FBE-B5D0-2B05E38371B4}" type="pres">
      <dgm:prSet presAssocID="{67A4A61F-197F-4C4B-92D5-7D39024422BC}" presName="rootConnector" presStyleLbl="node2" presStyleIdx="1" presStyleCnt="3"/>
      <dgm:spPr/>
      <dgm:t>
        <a:bodyPr/>
        <a:lstStyle/>
        <a:p>
          <a:endParaRPr lang="en-GB"/>
        </a:p>
      </dgm:t>
    </dgm:pt>
    <dgm:pt modelId="{CFB92D1F-6AC9-4793-9819-F00E26404381}" type="pres">
      <dgm:prSet presAssocID="{67A4A61F-197F-4C4B-92D5-7D39024422BC}" presName="hierChild4" presStyleCnt="0"/>
      <dgm:spPr/>
    </dgm:pt>
    <dgm:pt modelId="{2CA0823F-7218-4612-924D-4DCA83F444AF}" type="pres">
      <dgm:prSet presAssocID="{67A4A61F-197F-4C4B-92D5-7D39024422BC}" presName="hierChild5" presStyleCnt="0"/>
      <dgm:spPr/>
    </dgm:pt>
    <dgm:pt modelId="{BF955C54-4929-477B-84BD-5A29B23BFD40}" type="pres">
      <dgm:prSet presAssocID="{E1FE6EA1-9422-4701-9AC9-8160086098B7}" presName="Name35" presStyleLbl="parChTrans1D2" presStyleIdx="2" presStyleCnt="3"/>
      <dgm:spPr/>
      <dgm:t>
        <a:bodyPr/>
        <a:lstStyle/>
        <a:p>
          <a:endParaRPr lang="en-GB"/>
        </a:p>
      </dgm:t>
    </dgm:pt>
    <dgm:pt modelId="{50CC5C1F-815A-49DC-9635-1F3C28D2590C}" type="pres">
      <dgm:prSet presAssocID="{9366BD7B-CBFB-4CB1-8083-BF5F8D789395}" presName="hierRoot2" presStyleCnt="0">
        <dgm:presLayoutVars>
          <dgm:hierBranch val="init"/>
        </dgm:presLayoutVars>
      </dgm:prSet>
      <dgm:spPr/>
    </dgm:pt>
    <dgm:pt modelId="{EAFA817F-0705-4E02-B127-0E9A56429995}" type="pres">
      <dgm:prSet presAssocID="{9366BD7B-CBFB-4CB1-8083-BF5F8D789395}" presName="rootComposite" presStyleCnt="0"/>
      <dgm:spPr/>
    </dgm:pt>
    <dgm:pt modelId="{D560E37F-549A-4863-A5D8-BA707A49BC89}" type="pres">
      <dgm:prSet presAssocID="{9366BD7B-CBFB-4CB1-8083-BF5F8D789395}" presName="rootText" presStyleLbl="node2" presStyleIdx="2" presStyleCnt="3" custScaleY="221435" custLinFactNeighborX="-2884" custLinFactNeighborY="-2771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F71C90-D947-4DA4-9DA2-40B537A9C7D1}" type="pres">
      <dgm:prSet presAssocID="{9366BD7B-CBFB-4CB1-8083-BF5F8D789395}" presName="rootConnector" presStyleLbl="node2" presStyleIdx="2" presStyleCnt="3"/>
      <dgm:spPr/>
      <dgm:t>
        <a:bodyPr/>
        <a:lstStyle/>
        <a:p>
          <a:endParaRPr lang="en-GB"/>
        </a:p>
      </dgm:t>
    </dgm:pt>
    <dgm:pt modelId="{3314D955-2C31-4161-8D73-46F13C2B59F8}" type="pres">
      <dgm:prSet presAssocID="{9366BD7B-CBFB-4CB1-8083-BF5F8D789395}" presName="hierChild4" presStyleCnt="0"/>
      <dgm:spPr/>
    </dgm:pt>
    <dgm:pt modelId="{660BD754-54CF-41A7-90F3-77B88D3D0A50}" type="pres">
      <dgm:prSet presAssocID="{9366BD7B-CBFB-4CB1-8083-BF5F8D789395}" presName="hierChild5" presStyleCnt="0"/>
      <dgm:spPr/>
    </dgm:pt>
    <dgm:pt modelId="{E1B627D1-3F1B-415E-AB5A-5B935E57F68F}" type="pres">
      <dgm:prSet presAssocID="{2D689CB1-ECEF-45DD-BDF6-70B09C085DD7}" presName="hierChild3" presStyleCnt="0"/>
      <dgm:spPr/>
    </dgm:pt>
  </dgm:ptLst>
  <dgm:cxnLst>
    <dgm:cxn modelId="{24F01C9A-1945-499C-9E70-75E9457F7ADF}" type="presOf" srcId="{67A4A61F-197F-4C4B-92D5-7D39024422BC}" destId="{1091FE2D-8C66-4FBE-B5D0-2B05E38371B4}" srcOrd="1" destOrd="0" presId="urn:microsoft.com/office/officeart/2005/8/layout/orgChart1"/>
    <dgm:cxn modelId="{47EB994C-72A7-4CE7-9D4F-A032C4365D71}" srcId="{B9AC850D-1F3B-4632-9D1A-83102D3715F0}" destId="{2D689CB1-ECEF-45DD-BDF6-70B09C085DD7}" srcOrd="0" destOrd="0" parTransId="{1D086CA1-BEE4-4139-A82C-6F707B36A50D}" sibTransId="{13ED1A2B-625A-4D05-A522-6A4DDAF52B3B}"/>
    <dgm:cxn modelId="{B61E9E8C-51D7-4BF8-9655-47F40B23B377}" type="presOf" srcId="{B9AC850D-1F3B-4632-9D1A-83102D3715F0}" destId="{4002BF53-3AE8-4DDB-A52A-4AE0DACE3A3E}" srcOrd="0" destOrd="0" presId="urn:microsoft.com/office/officeart/2005/8/layout/orgChart1"/>
    <dgm:cxn modelId="{55044CEB-3F9B-4B55-B388-615031EDE3D9}" type="presOf" srcId="{E72A6FED-57A3-49B4-A6E0-61B709EF0538}" destId="{87F31724-5200-4791-9CCD-2088AA3DFEED}" srcOrd="1" destOrd="0" presId="urn:microsoft.com/office/officeart/2005/8/layout/orgChart1"/>
    <dgm:cxn modelId="{2B830851-AF3E-44D3-8A08-5416DA705904}" type="presOf" srcId="{67A4A61F-197F-4C4B-92D5-7D39024422BC}" destId="{1133B67B-F347-4DB5-978E-FBABE0E04B4E}" srcOrd="0" destOrd="0" presId="urn:microsoft.com/office/officeart/2005/8/layout/orgChart1"/>
    <dgm:cxn modelId="{459C70B8-6B0E-4B86-A53F-108B60347CC3}" type="presOf" srcId="{9366BD7B-CBFB-4CB1-8083-BF5F8D789395}" destId="{91F71C90-D947-4DA4-9DA2-40B537A9C7D1}" srcOrd="1" destOrd="0" presId="urn:microsoft.com/office/officeart/2005/8/layout/orgChart1"/>
    <dgm:cxn modelId="{D35F2FC5-59CA-4BE8-8759-14B7EAE5CE1A}" type="presOf" srcId="{E72A6FED-57A3-49B4-A6E0-61B709EF0538}" destId="{5F9EF87A-5B08-422C-AF62-FEF342A68D39}" srcOrd="0" destOrd="0" presId="urn:microsoft.com/office/officeart/2005/8/layout/orgChart1"/>
    <dgm:cxn modelId="{677C93F7-EF3B-4FB8-B549-3A1CE733196B}" srcId="{2D689CB1-ECEF-45DD-BDF6-70B09C085DD7}" destId="{9366BD7B-CBFB-4CB1-8083-BF5F8D789395}" srcOrd="2" destOrd="0" parTransId="{E1FE6EA1-9422-4701-9AC9-8160086098B7}" sibTransId="{3A05317B-1BA1-4D8D-9683-AF1CC4520B51}"/>
    <dgm:cxn modelId="{DC3194FB-A26A-4C26-AC72-165EABEE7654}" type="presOf" srcId="{A43FB557-13EA-4389-B839-6287E56C5FB1}" destId="{8C411937-F0B0-40B6-8930-3CC311F07A56}" srcOrd="0" destOrd="0" presId="urn:microsoft.com/office/officeart/2005/8/layout/orgChart1"/>
    <dgm:cxn modelId="{ADFB2699-5BE4-4B8D-AC60-70ED18066232}" srcId="{2D689CB1-ECEF-45DD-BDF6-70B09C085DD7}" destId="{E72A6FED-57A3-49B4-A6E0-61B709EF0538}" srcOrd="0" destOrd="0" parTransId="{76750755-67A4-49F4-8B08-B85057B957DA}" sibTransId="{5377559B-29BF-438B-A3A3-35AE8D1F9BB0}"/>
    <dgm:cxn modelId="{B691567E-F383-4DF6-A765-86B6B0AA05C1}" type="presOf" srcId="{2D689CB1-ECEF-45DD-BDF6-70B09C085DD7}" destId="{0306138C-FD43-45EB-9909-460852C1CDCC}" srcOrd="0" destOrd="0" presId="urn:microsoft.com/office/officeart/2005/8/layout/orgChart1"/>
    <dgm:cxn modelId="{436704DD-45F5-4D6D-A717-BCABB3128D91}" type="presOf" srcId="{E1FE6EA1-9422-4701-9AC9-8160086098B7}" destId="{BF955C54-4929-477B-84BD-5A29B23BFD40}" srcOrd="0" destOrd="0" presId="urn:microsoft.com/office/officeart/2005/8/layout/orgChart1"/>
    <dgm:cxn modelId="{1633D0A6-730C-43A6-98CE-A4FFF20BFE2E}" type="presOf" srcId="{2D689CB1-ECEF-45DD-BDF6-70B09C085DD7}" destId="{8CA82087-587E-429F-98CC-BC281E1C27FD}" srcOrd="1" destOrd="0" presId="urn:microsoft.com/office/officeart/2005/8/layout/orgChart1"/>
    <dgm:cxn modelId="{722444F4-0CAC-474A-86F5-410A583AC323}" srcId="{2D689CB1-ECEF-45DD-BDF6-70B09C085DD7}" destId="{67A4A61F-197F-4C4B-92D5-7D39024422BC}" srcOrd="1" destOrd="0" parTransId="{A43FB557-13EA-4389-B839-6287E56C5FB1}" sibTransId="{F6D7CEF8-1EE5-40F0-8504-7644AC0929A8}"/>
    <dgm:cxn modelId="{2A542D99-3249-454B-BCD2-00D07BD27B06}" type="presOf" srcId="{9366BD7B-CBFB-4CB1-8083-BF5F8D789395}" destId="{D560E37F-549A-4863-A5D8-BA707A49BC89}" srcOrd="0" destOrd="0" presId="urn:microsoft.com/office/officeart/2005/8/layout/orgChart1"/>
    <dgm:cxn modelId="{A833BFDF-011F-40F3-B686-3888220C2E5C}" type="presOf" srcId="{76750755-67A4-49F4-8B08-B85057B957DA}" destId="{A9A706AE-605C-4818-B813-8D3DF2D983D1}" srcOrd="0" destOrd="0" presId="urn:microsoft.com/office/officeart/2005/8/layout/orgChart1"/>
    <dgm:cxn modelId="{9394535F-2420-44A6-931C-5988BA699E99}" type="presParOf" srcId="{4002BF53-3AE8-4DDB-A52A-4AE0DACE3A3E}" destId="{F04D3718-CAA9-4021-97B5-A837588DA124}" srcOrd="0" destOrd="0" presId="urn:microsoft.com/office/officeart/2005/8/layout/orgChart1"/>
    <dgm:cxn modelId="{767051AD-AC32-4BDF-AE79-52C2062C62B1}" type="presParOf" srcId="{F04D3718-CAA9-4021-97B5-A837588DA124}" destId="{7AD6C950-86AF-4100-BD00-8A9488629B6B}" srcOrd="0" destOrd="0" presId="urn:microsoft.com/office/officeart/2005/8/layout/orgChart1"/>
    <dgm:cxn modelId="{A794086A-348C-4CA9-9210-1F6ACD29C759}" type="presParOf" srcId="{7AD6C950-86AF-4100-BD00-8A9488629B6B}" destId="{0306138C-FD43-45EB-9909-460852C1CDCC}" srcOrd="0" destOrd="0" presId="urn:microsoft.com/office/officeart/2005/8/layout/orgChart1"/>
    <dgm:cxn modelId="{2BC9D1E9-0775-4851-8BE5-04A11B6BDB0C}" type="presParOf" srcId="{7AD6C950-86AF-4100-BD00-8A9488629B6B}" destId="{8CA82087-587E-429F-98CC-BC281E1C27FD}" srcOrd="1" destOrd="0" presId="urn:microsoft.com/office/officeart/2005/8/layout/orgChart1"/>
    <dgm:cxn modelId="{C9511234-0A51-470D-A0F1-2B2655B9A22F}" type="presParOf" srcId="{F04D3718-CAA9-4021-97B5-A837588DA124}" destId="{71BDDF2D-8D88-4BBA-962A-4BCDB243282A}" srcOrd="1" destOrd="0" presId="urn:microsoft.com/office/officeart/2005/8/layout/orgChart1"/>
    <dgm:cxn modelId="{327F3533-0EE6-479C-A415-81C6FFFB17F5}" type="presParOf" srcId="{71BDDF2D-8D88-4BBA-962A-4BCDB243282A}" destId="{A9A706AE-605C-4818-B813-8D3DF2D983D1}" srcOrd="0" destOrd="0" presId="urn:microsoft.com/office/officeart/2005/8/layout/orgChart1"/>
    <dgm:cxn modelId="{FFFDF21D-4174-40D2-AEBA-5D794470EE57}" type="presParOf" srcId="{71BDDF2D-8D88-4BBA-962A-4BCDB243282A}" destId="{9AF88FF0-CCED-48ED-8507-8DFB416F34F4}" srcOrd="1" destOrd="0" presId="urn:microsoft.com/office/officeart/2005/8/layout/orgChart1"/>
    <dgm:cxn modelId="{FAB73C80-391F-4C83-9846-9246BB607812}" type="presParOf" srcId="{9AF88FF0-CCED-48ED-8507-8DFB416F34F4}" destId="{22EFA69F-15CE-4AEE-A9B8-7D476C4EFF8E}" srcOrd="0" destOrd="0" presId="urn:microsoft.com/office/officeart/2005/8/layout/orgChart1"/>
    <dgm:cxn modelId="{ED37698A-9FA5-401C-8131-DC685406C568}" type="presParOf" srcId="{22EFA69F-15CE-4AEE-A9B8-7D476C4EFF8E}" destId="{5F9EF87A-5B08-422C-AF62-FEF342A68D39}" srcOrd="0" destOrd="0" presId="urn:microsoft.com/office/officeart/2005/8/layout/orgChart1"/>
    <dgm:cxn modelId="{0F82DC25-E34D-4FED-B3EE-B81AAC44C36F}" type="presParOf" srcId="{22EFA69F-15CE-4AEE-A9B8-7D476C4EFF8E}" destId="{87F31724-5200-4791-9CCD-2088AA3DFEED}" srcOrd="1" destOrd="0" presId="urn:microsoft.com/office/officeart/2005/8/layout/orgChart1"/>
    <dgm:cxn modelId="{F49DDBAE-464B-420F-BA16-BC76A3484258}" type="presParOf" srcId="{9AF88FF0-CCED-48ED-8507-8DFB416F34F4}" destId="{75F0B71C-284A-4694-A7E6-10A9C8ADED96}" srcOrd="1" destOrd="0" presId="urn:microsoft.com/office/officeart/2005/8/layout/orgChart1"/>
    <dgm:cxn modelId="{938DCB44-6E21-4850-A25B-6E782DC3D5CD}" type="presParOf" srcId="{9AF88FF0-CCED-48ED-8507-8DFB416F34F4}" destId="{96D42DF2-0003-40D4-9727-90287C9F40BB}" srcOrd="2" destOrd="0" presId="urn:microsoft.com/office/officeart/2005/8/layout/orgChart1"/>
    <dgm:cxn modelId="{0B623AA3-A765-4521-B79D-974BAFCC23BA}" type="presParOf" srcId="{71BDDF2D-8D88-4BBA-962A-4BCDB243282A}" destId="{8C411937-F0B0-40B6-8930-3CC311F07A56}" srcOrd="2" destOrd="0" presId="urn:microsoft.com/office/officeart/2005/8/layout/orgChart1"/>
    <dgm:cxn modelId="{2F8F1432-7C1D-4B43-9685-4803D3E8F7A4}" type="presParOf" srcId="{71BDDF2D-8D88-4BBA-962A-4BCDB243282A}" destId="{DA44FA69-D5C6-4A01-84BC-1A563443AC77}" srcOrd="3" destOrd="0" presId="urn:microsoft.com/office/officeart/2005/8/layout/orgChart1"/>
    <dgm:cxn modelId="{E84686F6-F747-41E5-8521-0B9F045F72B2}" type="presParOf" srcId="{DA44FA69-D5C6-4A01-84BC-1A563443AC77}" destId="{F5550764-D1FD-4B60-AF2D-C81546243B71}" srcOrd="0" destOrd="0" presId="urn:microsoft.com/office/officeart/2005/8/layout/orgChart1"/>
    <dgm:cxn modelId="{FC4370DC-1345-4169-BBD2-43937A1B8E18}" type="presParOf" srcId="{F5550764-D1FD-4B60-AF2D-C81546243B71}" destId="{1133B67B-F347-4DB5-978E-FBABE0E04B4E}" srcOrd="0" destOrd="0" presId="urn:microsoft.com/office/officeart/2005/8/layout/orgChart1"/>
    <dgm:cxn modelId="{A6644748-FC8B-4349-BAEB-6C6EF293E351}" type="presParOf" srcId="{F5550764-D1FD-4B60-AF2D-C81546243B71}" destId="{1091FE2D-8C66-4FBE-B5D0-2B05E38371B4}" srcOrd="1" destOrd="0" presId="urn:microsoft.com/office/officeart/2005/8/layout/orgChart1"/>
    <dgm:cxn modelId="{1E867BAE-E057-446E-A622-6D840D115091}" type="presParOf" srcId="{DA44FA69-D5C6-4A01-84BC-1A563443AC77}" destId="{CFB92D1F-6AC9-4793-9819-F00E26404381}" srcOrd="1" destOrd="0" presId="urn:microsoft.com/office/officeart/2005/8/layout/orgChart1"/>
    <dgm:cxn modelId="{46306F19-A0D4-48DC-BDEA-A4EE0AE4FDB5}" type="presParOf" srcId="{DA44FA69-D5C6-4A01-84BC-1A563443AC77}" destId="{2CA0823F-7218-4612-924D-4DCA83F444AF}" srcOrd="2" destOrd="0" presId="urn:microsoft.com/office/officeart/2005/8/layout/orgChart1"/>
    <dgm:cxn modelId="{14E0C10E-9CA5-4AB0-955C-C1FEB67E060F}" type="presParOf" srcId="{71BDDF2D-8D88-4BBA-962A-4BCDB243282A}" destId="{BF955C54-4929-477B-84BD-5A29B23BFD40}" srcOrd="4" destOrd="0" presId="urn:microsoft.com/office/officeart/2005/8/layout/orgChart1"/>
    <dgm:cxn modelId="{0259C3F4-DF02-4B83-BC0F-66294DA5F70C}" type="presParOf" srcId="{71BDDF2D-8D88-4BBA-962A-4BCDB243282A}" destId="{50CC5C1F-815A-49DC-9635-1F3C28D2590C}" srcOrd="5" destOrd="0" presId="urn:microsoft.com/office/officeart/2005/8/layout/orgChart1"/>
    <dgm:cxn modelId="{F29E8A40-A194-4EE1-9AB2-4661FD28973A}" type="presParOf" srcId="{50CC5C1F-815A-49DC-9635-1F3C28D2590C}" destId="{EAFA817F-0705-4E02-B127-0E9A56429995}" srcOrd="0" destOrd="0" presId="urn:microsoft.com/office/officeart/2005/8/layout/orgChart1"/>
    <dgm:cxn modelId="{4690A159-76B6-4AE2-82E0-6490999496B2}" type="presParOf" srcId="{EAFA817F-0705-4E02-B127-0E9A56429995}" destId="{D560E37F-549A-4863-A5D8-BA707A49BC89}" srcOrd="0" destOrd="0" presId="urn:microsoft.com/office/officeart/2005/8/layout/orgChart1"/>
    <dgm:cxn modelId="{60C953DD-D61D-4568-AF78-60653F744E6D}" type="presParOf" srcId="{EAFA817F-0705-4E02-B127-0E9A56429995}" destId="{91F71C90-D947-4DA4-9DA2-40B537A9C7D1}" srcOrd="1" destOrd="0" presId="urn:microsoft.com/office/officeart/2005/8/layout/orgChart1"/>
    <dgm:cxn modelId="{7B7E53D3-0D68-4F2A-9B6D-E733EF0E6118}" type="presParOf" srcId="{50CC5C1F-815A-49DC-9635-1F3C28D2590C}" destId="{3314D955-2C31-4161-8D73-46F13C2B59F8}" srcOrd="1" destOrd="0" presId="urn:microsoft.com/office/officeart/2005/8/layout/orgChart1"/>
    <dgm:cxn modelId="{94BCEF30-ACE0-4354-8543-E9AE66EF1CE5}" type="presParOf" srcId="{50CC5C1F-815A-49DC-9635-1F3C28D2590C}" destId="{660BD754-54CF-41A7-90F3-77B88D3D0A50}" srcOrd="2" destOrd="0" presId="urn:microsoft.com/office/officeart/2005/8/layout/orgChart1"/>
    <dgm:cxn modelId="{6C42DEC0-7434-4689-89CB-9AAB46D93645}" type="presParOf" srcId="{F04D3718-CAA9-4021-97B5-A837588DA124}" destId="{E1B627D1-3F1B-415E-AB5A-5B935E57F68F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B7441-7938-4A3A-B7D3-FE7E17C1B0FB}">
      <dsp:nvSpPr>
        <dsp:cNvPr id="0" name=""/>
        <dsp:cNvSpPr/>
      </dsp:nvSpPr>
      <dsp:spPr>
        <a:xfrm>
          <a:off x="5163398" y="1034680"/>
          <a:ext cx="2846449" cy="1197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5851"/>
              </a:lnTo>
              <a:lnTo>
                <a:pt x="2846449" y="705851"/>
              </a:lnTo>
              <a:lnTo>
                <a:pt x="2846449" y="1197531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746DF513-7D42-4AF9-885A-ABC93DD8C462}">
      <dsp:nvSpPr>
        <dsp:cNvPr id="0" name=""/>
        <dsp:cNvSpPr/>
      </dsp:nvSpPr>
      <dsp:spPr>
        <a:xfrm>
          <a:off x="2343827" y="1034680"/>
          <a:ext cx="2819571" cy="1197531"/>
        </a:xfrm>
        <a:custGeom>
          <a:avLst/>
          <a:gdLst/>
          <a:ahLst/>
          <a:cxnLst/>
          <a:rect l="0" t="0" r="0" b="0"/>
          <a:pathLst>
            <a:path>
              <a:moveTo>
                <a:pt x="2819571" y="0"/>
              </a:moveTo>
              <a:lnTo>
                <a:pt x="2819571" y="705851"/>
              </a:lnTo>
              <a:lnTo>
                <a:pt x="0" y="705851"/>
              </a:lnTo>
              <a:lnTo>
                <a:pt x="0" y="1197531"/>
              </a:lnTo>
            </a:path>
          </a:pathLst>
        </a:custGeom>
        <a:noFill/>
        <a:ln w="25400" cap="flat" cmpd="sng" algn="ctr">
          <a:solidFill>
            <a:schemeClr val="accent3"/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</dsp:sp>
    <dsp:sp modelId="{11D203C2-D829-4F64-9529-4EEFECC8BCF2}">
      <dsp:nvSpPr>
        <dsp:cNvPr id="0" name=""/>
        <dsp:cNvSpPr/>
      </dsp:nvSpPr>
      <dsp:spPr>
        <a:xfrm>
          <a:off x="2822067" y="0"/>
          <a:ext cx="4682661" cy="103468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Environmental Impacts </a:t>
          </a:r>
          <a:endParaRPr lang="en-GB" sz="3600" kern="1200" dirty="0"/>
        </a:p>
      </dsp:txBody>
      <dsp:txXfrm>
        <a:off x="2822067" y="0"/>
        <a:ext cx="4682661" cy="1034680"/>
      </dsp:txXfrm>
    </dsp:sp>
    <dsp:sp modelId="{482C7F07-88AE-48F8-B8AD-282813CC7B66}">
      <dsp:nvSpPr>
        <dsp:cNvPr id="0" name=""/>
        <dsp:cNvSpPr/>
      </dsp:nvSpPr>
      <dsp:spPr>
        <a:xfrm>
          <a:off x="2496" y="2232212"/>
          <a:ext cx="4682661" cy="314759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sng" kern="1200" dirty="0" smtClean="0"/>
            <a:t>Local </a:t>
          </a:r>
        </a:p>
        <a:p>
          <a:pPr marL="0" lvl="0" indent="174625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Land clearance, loss of biodiversity </a:t>
          </a:r>
        </a:p>
        <a:p>
          <a:pPr marL="0" lvl="0" indent="174625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Noise pollution </a:t>
          </a:r>
        </a:p>
        <a:p>
          <a:pPr marL="0" lvl="0" indent="174625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Urban heat islands</a:t>
          </a:r>
        </a:p>
        <a:p>
          <a:pPr marL="0" lvl="0" indent="174625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Local flooding</a:t>
          </a:r>
        </a:p>
        <a:p>
          <a:pPr marL="0" lvl="0" indent="174625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Air, water pollution  </a:t>
          </a:r>
          <a:endParaRPr lang="en-GB" sz="3200" kern="1200" dirty="0"/>
        </a:p>
      </dsp:txBody>
      <dsp:txXfrm>
        <a:off x="2496" y="2232212"/>
        <a:ext cx="4682661" cy="3147591"/>
      </dsp:txXfrm>
    </dsp:sp>
    <dsp:sp modelId="{9EF8CCCF-A3CD-4942-9E6D-DB2775F464A8}">
      <dsp:nvSpPr>
        <dsp:cNvPr id="0" name=""/>
        <dsp:cNvSpPr/>
      </dsp:nvSpPr>
      <dsp:spPr>
        <a:xfrm>
          <a:off x="5668516" y="2232212"/>
          <a:ext cx="4682661" cy="30669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u="sng" kern="1200" dirty="0" smtClean="0"/>
            <a:t>Global</a:t>
          </a:r>
        </a:p>
        <a:p>
          <a:pPr marL="0" lvl="0" indent="22860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Global warming</a:t>
          </a:r>
        </a:p>
        <a:p>
          <a:pPr marL="0" lvl="0" indent="22860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Resource usage</a:t>
          </a:r>
        </a:p>
        <a:p>
          <a:pPr marL="0" lvl="0" indent="22860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- Ozone layer depletion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 dirty="0"/>
        </a:p>
      </dsp:txBody>
      <dsp:txXfrm>
        <a:off x="5668516" y="2232212"/>
        <a:ext cx="4682661" cy="3066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955C54-4929-477B-84BD-5A29B23BFD40}">
      <dsp:nvSpPr>
        <dsp:cNvPr id="0" name=""/>
        <dsp:cNvSpPr/>
      </dsp:nvSpPr>
      <dsp:spPr>
        <a:xfrm>
          <a:off x="5162837" y="811433"/>
          <a:ext cx="3640707" cy="654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463"/>
              </a:lnTo>
              <a:lnTo>
                <a:pt x="3640707" y="347463"/>
              </a:lnTo>
              <a:lnTo>
                <a:pt x="3640707" y="65434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C411937-F0B0-40B6-8930-3CC311F07A56}">
      <dsp:nvSpPr>
        <dsp:cNvPr id="0" name=""/>
        <dsp:cNvSpPr/>
      </dsp:nvSpPr>
      <dsp:spPr>
        <a:xfrm>
          <a:off x="5111359" y="811433"/>
          <a:ext cx="91440" cy="667530"/>
        </a:xfrm>
        <a:custGeom>
          <a:avLst/>
          <a:gdLst/>
          <a:ahLst/>
          <a:cxnLst/>
          <a:rect l="0" t="0" r="0" b="0"/>
          <a:pathLst>
            <a:path>
              <a:moveTo>
                <a:pt x="51477" y="0"/>
              </a:moveTo>
              <a:lnTo>
                <a:pt x="51477" y="360645"/>
              </a:lnTo>
              <a:lnTo>
                <a:pt x="45720" y="360645"/>
              </a:lnTo>
              <a:lnTo>
                <a:pt x="45720" y="667530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A9A706AE-605C-4818-B813-8D3DF2D983D1}">
      <dsp:nvSpPr>
        <dsp:cNvPr id="0" name=""/>
        <dsp:cNvSpPr/>
      </dsp:nvSpPr>
      <dsp:spPr>
        <a:xfrm>
          <a:off x="1556617" y="811433"/>
          <a:ext cx="3606219" cy="654348"/>
        </a:xfrm>
        <a:custGeom>
          <a:avLst/>
          <a:gdLst/>
          <a:ahLst/>
          <a:cxnLst/>
          <a:rect l="0" t="0" r="0" b="0"/>
          <a:pathLst>
            <a:path>
              <a:moveTo>
                <a:pt x="3606219" y="0"/>
              </a:moveTo>
              <a:lnTo>
                <a:pt x="3606219" y="347463"/>
              </a:lnTo>
              <a:lnTo>
                <a:pt x="0" y="347463"/>
              </a:lnTo>
              <a:lnTo>
                <a:pt x="0" y="654348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0306138C-FD43-45EB-9909-460852C1CDCC}">
      <dsp:nvSpPr>
        <dsp:cNvPr id="0" name=""/>
        <dsp:cNvSpPr/>
      </dsp:nvSpPr>
      <dsp:spPr>
        <a:xfrm>
          <a:off x="2560102" y="0"/>
          <a:ext cx="5205470" cy="811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Built </a:t>
          </a:r>
          <a:r>
            <a:rPr lang="en-US" sz="3400" b="1" kern="1200" cap="none" spc="0" dirty="0" err="1" smtClean="0">
              <a:ln/>
              <a:solidFill>
                <a:schemeClr val="accent4">
                  <a:lumMod val="50000"/>
                </a:schemeClr>
              </a:solidFill>
              <a:effectLst/>
            </a:rPr>
            <a:t>Env</a:t>
          </a:r>
          <a:r>
            <a:rPr lang="en-US" sz="3400" b="1" kern="1200" cap="none" spc="0" dirty="0" smtClean="0">
              <a:ln/>
              <a:solidFill>
                <a:schemeClr val="accent4">
                  <a:lumMod val="50000"/>
                </a:schemeClr>
              </a:solidFill>
              <a:effectLst/>
            </a:rPr>
            <a:t>. Sustainability </a:t>
          </a:r>
          <a:endParaRPr lang="en-GB" sz="3400" b="1" kern="1200" cap="none" spc="0" dirty="0">
            <a:ln/>
            <a:solidFill>
              <a:schemeClr val="accent4">
                <a:lumMod val="50000"/>
              </a:schemeClr>
            </a:solidFill>
            <a:effectLst/>
          </a:endParaRPr>
        </a:p>
      </dsp:txBody>
      <dsp:txXfrm>
        <a:off x="2560102" y="0"/>
        <a:ext cx="5205470" cy="811433"/>
      </dsp:txXfrm>
    </dsp:sp>
    <dsp:sp modelId="{5F9EF87A-5B08-422C-AF62-FEF342A68D39}">
      <dsp:nvSpPr>
        <dsp:cNvPr id="0" name=""/>
        <dsp:cNvSpPr/>
      </dsp:nvSpPr>
      <dsp:spPr>
        <a:xfrm>
          <a:off x="4481" y="1465781"/>
          <a:ext cx="3104273" cy="33586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cap="none" spc="0" dirty="0" smtClean="0">
              <a:ln/>
              <a:solidFill>
                <a:srgbClr val="C00000"/>
              </a:solidFill>
              <a:effectLst/>
            </a:rPr>
            <a:t>Economic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/>
              <a:solidFill>
                <a:srgbClr val="002060"/>
              </a:solidFill>
              <a:effectLst/>
            </a:rPr>
            <a:t>- </a:t>
          </a: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Most of the time, taken care of 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- Contribution to the economic development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- Adoptability to technological advances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- Energy and Material Efficiency</a:t>
          </a:r>
          <a:endParaRPr lang="en-US" sz="2400" b="1" kern="1200" cap="none" spc="0" dirty="0" smtClean="0">
            <a:ln/>
            <a:solidFill>
              <a:srgbClr val="002060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400" b="1" kern="1200" cap="none" spc="0" dirty="0">
            <a:ln/>
            <a:solidFill>
              <a:schemeClr val="accent4"/>
            </a:solidFill>
            <a:effectLst/>
          </a:endParaRPr>
        </a:p>
      </dsp:txBody>
      <dsp:txXfrm>
        <a:off x="4481" y="1465781"/>
        <a:ext cx="3104273" cy="3358636"/>
      </dsp:txXfrm>
    </dsp:sp>
    <dsp:sp modelId="{1133B67B-F347-4DB5-978E-FBABE0E04B4E}">
      <dsp:nvSpPr>
        <dsp:cNvPr id="0" name=""/>
        <dsp:cNvSpPr/>
      </dsp:nvSpPr>
      <dsp:spPr>
        <a:xfrm>
          <a:off x="3611987" y="1478963"/>
          <a:ext cx="3090185" cy="29171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cap="none" spc="0" dirty="0" smtClean="0">
              <a:ln/>
              <a:solidFill>
                <a:srgbClr val="C00000"/>
              </a:solidFill>
              <a:effectLst/>
            </a:rPr>
            <a:t>Social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- Should cater human aspiration &amp; expectations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- Affordability to masses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- Health and Safety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- Indoor environment</a:t>
          </a:r>
          <a:r>
            <a:rPr lang="en-US" sz="1800" b="1" kern="1200" cap="none" spc="0" dirty="0" smtClean="0">
              <a:ln/>
              <a:solidFill>
                <a:srgbClr val="0070C0"/>
              </a:solidFill>
              <a:effectLst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cap="none" spc="0" dirty="0" smtClean="0">
            <a:ln/>
            <a:solidFill>
              <a:schemeClr val="accent4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/>
              <a:solidFill>
                <a:schemeClr val="accent4"/>
              </a:solidFill>
              <a:effectLst/>
            </a:rPr>
            <a:t> </a:t>
          </a:r>
          <a:endParaRPr lang="en-GB" sz="2400" b="1" kern="1200" cap="none" spc="0" dirty="0">
            <a:ln/>
            <a:solidFill>
              <a:schemeClr val="accent4"/>
            </a:solidFill>
            <a:effectLst/>
          </a:endParaRPr>
        </a:p>
      </dsp:txBody>
      <dsp:txXfrm>
        <a:off x="3611987" y="1478963"/>
        <a:ext cx="3090185" cy="2917190"/>
      </dsp:txXfrm>
    </dsp:sp>
    <dsp:sp modelId="{D560E37F-549A-4863-A5D8-BA707A49BC89}">
      <dsp:nvSpPr>
        <dsp:cNvPr id="0" name=""/>
        <dsp:cNvSpPr/>
      </dsp:nvSpPr>
      <dsp:spPr>
        <a:xfrm>
          <a:off x="7342188" y="1465781"/>
          <a:ext cx="2922714" cy="3235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cap="none" spc="0" dirty="0" smtClean="0">
              <a:ln/>
              <a:solidFill>
                <a:srgbClr val="C00000"/>
              </a:solidFill>
              <a:effectLst/>
            </a:rPr>
            <a:t>Environmental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rgbClr val="0070C0"/>
              </a:solidFill>
              <a:effectLst/>
            </a:rPr>
            <a:t>- </a:t>
          </a: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Climate adoptability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- Material and Energy efficiency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cap="none" spc="0" dirty="0" smtClean="0">
              <a:ln/>
              <a:solidFill>
                <a:srgbClr val="002060"/>
              </a:solidFill>
              <a:effectLst/>
            </a:rPr>
            <a:t>- System and intergraded approach at design</a:t>
          </a:r>
        </a:p>
        <a:p>
          <a:pPr marL="177800" lvl="0" indent="-1778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cap="none" spc="0" dirty="0" smtClean="0">
            <a:ln/>
            <a:solidFill>
              <a:srgbClr val="002060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cap="none" spc="0" dirty="0" smtClean="0">
            <a:ln/>
            <a:solidFill>
              <a:schemeClr val="accent4"/>
            </a:solidFill>
            <a:effectLst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cap="none" spc="0" dirty="0" smtClean="0">
              <a:ln/>
              <a:solidFill>
                <a:schemeClr val="accent4"/>
              </a:solidFill>
              <a:effectLst/>
            </a:rPr>
            <a:t> </a:t>
          </a:r>
          <a:endParaRPr lang="en-GB" sz="2400" b="1" kern="1200" cap="none" spc="0" dirty="0">
            <a:ln/>
            <a:solidFill>
              <a:schemeClr val="accent4"/>
            </a:solidFill>
            <a:effectLst/>
          </a:endParaRPr>
        </a:p>
      </dsp:txBody>
      <dsp:txXfrm>
        <a:off x="7342188" y="1465781"/>
        <a:ext cx="2922714" cy="3235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4213423D-FF7F-4A2B-88B1-804A5C2A3FB2}" type="datetimeFigureOut">
              <a:rPr lang="en-US" smtClean="0"/>
              <a:pPr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540C986B-9D81-44AA-BC85-47A055538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F998F3FE-2EA7-4710-A68F-FD13854F67E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2A4DA95-9204-4DF7-A3E7-1BA4F10EFD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3058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Role of So called</a:t>
            </a:r>
            <a:r>
              <a:rPr lang="en-US" baseline="0" dirty="0" smtClean="0"/>
              <a:t> land developers in destroying lands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4DA95-9204-4DF7-A3E7-1BA4F10EFD6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2823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171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002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271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83898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5735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5110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61694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63304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8744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112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8374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9970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59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0200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7728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9410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1443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D39B-0998-4BFC-8753-B8355FBE4BC2}" type="datetimeFigureOut">
              <a:rPr lang="en-GB" smtClean="0"/>
              <a:pPr/>
              <a:t>12/06/2017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A8EB-3DF3-4724-8A50-FDF338D56D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56702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8" y="1122363"/>
            <a:ext cx="9254701" cy="2387600"/>
          </a:xfrm>
        </p:spPr>
        <p:txBody>
          <a:bodyPr>
            <a:normAutofit/>
          </a:bodyPr>
          <a:lstStyle/>
          <a:p>
            <a:pPr>
              <a:lnSpc>
                <a:spcPts val="5600"/>
              </a:lnSpc>
            </a:pPr>
            <a:r>
              <a:rPr lang="en-US" sz="3200" dirty="0" smtClean="0"/>
              <a:t>Environmental Impact &amp; Long-Term Sustainability of Construction Projects (industry)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2976" y="423405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Dr. Parakrama Karunaratne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Department of Chemical and Process Engineering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University of Peradeniya</a:t>
            </a:r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3074" name="Picture 2" descr="Image result for construction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" y="10880"/>
            <a:ext cx="2502161" cy="14988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11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778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Contribution from Buildings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166" y="1052737"/>
            <a:ext cx="7445669" cy="4525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5720" y="57332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40% of world energy goes to building </a:t>
            </a:r>
          </a:p>
        </p:txBody>
      </p:sp>
    </p:spTree>
    <p:extLst>
      <p:ext uri="{BB962C8B-B14F-4D97-AF65-F5344CB8AC3E}">
        <p14:creationId xmlns="" xmlns:p14="http://schemas.microsoft.com/office/powerpoint/2010/main" val="2362862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232229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Contribution from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600" b="1" dirty="0" smtClean="0">
                <a:solidFill>
                  <a:srgbClr val="FFFF00"/>
                </a:solidFill>
              </a:rPr>
              <a:t>50% </a:t>
            </a:r>
            <a:r>
              <a:rPr lang="en-GB" sz="2600" dirty="0" smtClean="0">
                <a:solidFill>
                  <a:srgbClr val="FFFF00"/>
                </a:solidFill>
              </a:rPr>
              <a:t>of UK greenhouse gas emissions from running buildings...</a:t>
            </a:r>
            <a:br>
              <a:rPr lang="en-GB" sz="2600" dirty="0" smtClean="0">
                <a:solidFill>
                  <a:srgbClr val="FFFF00"/>
                </a:solidFill>
              </a:rPr>
            </a:br>
            <a:endParaRPr lang="en-GB" sz="1000" dirty="0" smtClean="0">
              <a:solidFill>
                <a:srgbClr val="FFFF00"/>
              </a:solidFill>
            </a:endParaRPr>
          </a:p>
          <a:p>
            <a:r>
              <a:rPr lang="en-GB" sz="2600" b="1" dirty="0" smtClean="0">
                <a:solidFill>
                  <a:srgbClr val="FFFF00"/>
                </a:solidFill>
              </a:rPr>
              <a:t>10% </a:t>
            </a:r>
            <a:r>
              <a:rPr lang="en-GB" sz="2600" dirty="0" smtClean="0">
                <a:solidFill>
                  <a:srgbClr val="FFFF00"/>
                </a:solidFill>
              </a:rPr>
              <a:t>of UK emissions coming from producing building materials...				</a:t>
            </a:r>
            <a:r>
              <a:rPr lang="en-GB" sz="2800" dirty="0" smtClean="0">
                <a:solidFill>
                  <a:srgbClr val="FFFF00"/>
                </a:solidFill>
              </a:rPr>
              <a:t> </a:t>
            </a:r>
            <a:r>
              <a:rPr lang="en-GB" dirty="0">
                <a:solidFill>
                  <a:srgbClr val="92D050"/>
                </a:solidFill>
              </a:rPr>
              <a:t>Source: UK Green Building Council</a:t>
            </a:r>
            <a:endParaRPr lang="en-GB" sz="2800" dirty="0">
              <a:solidFill>
                <a:srgbClr val="92D050"/>
              </a:solidFill>
            </a:endParaRPr>
          </a:p>
          <a:p>
            <a:r>
              <a:rPr lang="en-GB" sz="2800" dirty="0" smtClean="0">
                <a:solidFill>
                  <a:srgbClr val="FFFF00"/>
                </a:solidFill>
              </a:rPr>
              <a:t>In </a:t>
            </a:r>
            <a:r>
              <a:rPr lang="en-GB" sz="2800" dirty="0">
                <a:solidFill>
                  <a:srgbClr val="FFFF00"/>
                </a:solidFill>
              </a:rPr>
              <a:t>the case of India 22% of CO</a:t>
            </a:r>
            <a:r>
              <a:rPr lang="en-GB" sz="2800" baseline="-25000" dirty="0">
                <a:solidFill>
                  <a:srgbClr val="FFFF00"/>
                </a:solidFill>
              </a:rPr>
              <a:t>2</a:t>
            </a:r>
            <a:r>
              <a:rPr lang="en-GB" sz="2800" dirty="0">
                <a:solidFill>
                  <a:srgbClr val="FFFF00"/>
                </a:solidFill>
              </a:rPr>
              <a:t> is related to the construction industry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0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82" y="26365"/>
            <a:ext cx="10353761" cy="1019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Life Cycle Thinking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58969773"/>
              </p:ext>
            </p:extLst>
          </p:nvPr>
        </p:nvGraphicFramePr>
        <p:xfrm>
          <a:off x="1585913" y="1171576"/>
          <a:ext cx="9129711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243138" y="5823574"/>
            <a:ext cx="8701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dirty="0"/>
              <a:t>Amount of CO</a:t>
            </a:r>
            <a:r>
              <a:rPr lang="en-GB" sz="1600" b="1" baseline="-25000" dirty="0"/>
              <a:t>2</a:t>
            </a:r>
            <a:r>
              <a:rPr lang="en-GB" sz="1600" b="1" dirty="0"/>
              <a:t>emissions which the construction industry has the ability to influence 2008 (Dept of Business Innovation and Skills 2010)</a:t>
            </a:r>
            <a:endParaRPr lang="en-GB" sz="1600" dirty="0"/>
          </a:p>
        </p:txBody>
      </p:sp>
    </p:spTree>
    <p:extLst>
      <p:ext uri="{BB962C8B-B14F-4D97-AF65-F5344CB8AC3E}">
        <p14:creationId xmlns="" xmlns:p14="http://schemas.microsoft.com/office/powerpoint/2010/main" val="32700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74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Interaction between climate change and built environment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827995" y="2872248"/>
            <a:ext cx="1721223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Climate Change 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32012" y="2857349"/>
            <a:ext cx="2631141" cy="107721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Built Environment</a:t>
            </a:r>
            <a:endParaRPr lang="en-GB" sz="3200" dirty="0"/>
          </a:p>
        </p:txBody>
      </p:sp>
      <p:sp>
        <p:nvSpPr>
          <p:cNvPr id="7" name="Right Arrow 6"/>
          <p:cNvSpPr/>
          <p:nvPr/>
        </p:nvSpPr>
        <p:spPr>
          <a:xfrm>
            <a:off x="3283324" y="3071050"/>
            <a:ext cx="5524500" cy="32490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flipH="1">
            <a:off x="3283324" y="3522320"/>
            <a:ext cx="5430370" cy="37045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ular Callout 8"/>
          <p:cNvSpPr/>
          <p:nvPr/>
        </p:nvSpPr>
        <p:spPr>
          <a:xfrm>
            <a:off x="4748226" y="1451925"/>
            <a:ext cx="2985247" cy="1680883"/>
          </a:xfrm>
          <a:custGeom>
            <a:avLst/>
            <a:gdLst>
              <a:gd name="connsiteX0" fmla="*/ 0 w 1707777"/>
              <a:gd name="connsiteY0" fmla="*/ 0 h 1506071"/>
              <a:gd name="connsiteX1" fmla="*/ 284630 w 1707777"/>
              <a:gd name="connsiteY1" fmla="*/ 0 h 1506071"/>
              <a:gd name="connsiteX2" fmla="*/ 284630 w 1707777"/>
              <a:gd name="connsiteY2" fmla="*/ 0 h 1506071"/>
              <a:gd name="connsiteX3" fmla="*/ 711574 w 1707777"/>
              <a:gd name="connsiteY3" fmla="*/ 0 h 1506071"/>
              <a:gd name="connsiteX4" fmla="*/ 1707777 w 1707777"/>
              <a:gd name="connsiteY4" fmla="*/ 0 h 1506071"/>
              <a:gd name="connsiteX5" fmla="*/ 1707777 w 1707777"/>
              <a:gd name="connsiteY5" fmla="*/ 878541 h 1506071"/>
              <a:gd name="connsiteX6" fmla="*/ 1707777 w 1707777"/>
              <a:gd name="connsiteY6" fmla="*/ 878541 h 1506071"/>
              <a:gd name="connsiteX7" fmla="*/ 1707777 w 1707777"/>
              <a:gd name="connsiteY7" fmla="*/ 1255059 h 1506071"/>
              <a:gd name="connsiteX8" fmla="*/ 1707777 w 1707777"/>
              <a:gd name="connsiteY8" fmla="*/ 1506071 h 1506071"/>
              <a:gd name="connsiteX9" fmla="*/ 711574 w 1707777"/>
              <a:gd name="connsiteY9" fmla="*/ 1506071 h 1506071"/>
              <a:gd name="connsiteX10" fmla="*/ 498107 w 1707777"/>
              <a:gd name="connsiteY10" fmla="*/ 1694330 h 1506071"/>
              <a:gd name="connsiteX11" fmla="*/ 284630 w 1707777"/>
              <a:gd name="connsiteY11" fmla="*/ 1506071 h 1506071"/>
              <a:gd name="connsiteX12" fmla="*/ 0 w 1707777"/>
              <a:gd name="connsiteY12" fmla="*/ 1506071 h 1506071"/>
              <a:gd name="connsiteX13" fmla="*/ 0 w 1707777"/>
              <a:gd name="connsiteY13" fmla="*/ 1255059 h 1506071"/>
              <a:gd name="connsiteX14" fmla="*/ 0 w 1707777"/>
              <a:gd name="connsiteY14" fmla="*/ 878541 h 1506071"/>
              <a:gd name="connsiteX15" fmla="*/ 0 w 1707777"/>
              <a:gd name="connsiteY15" fmla="*/ 878541 h 1506071"/>
              <a:gd name="connsiteX16" fmla="*/ 0 w 1707777"/>
              <a:gd name="connsiteY16" fmla="*/ 0 h 1506071"/>
              <a:gd name="connsiteX0" fmla="*/ 0 w 1707777"/>
              <a:gd name="connsiteY0" fmla="*/ 0 h 1694330"/>
              <a:gd name="connsiteX1" fmla="*/ 284630 w 1707777"/>
              <a:gd name="connsiteY1" fmla="*/ 0 h 1694330"/>
              <a:gd name="connsiteX2" fmla="*/ 284630 w 1707777"/>
              <a:gd name="connsiteY2" fmla="*/ 0 h 1694330"/>
              <a:gd name="connsiteX3" fmla="*/ 711574 w 1707777"/>
              <a:gd name="connsiteY3" fmla="*/ 0 h 1694330"/>
              <a:gd name="connsiteX4" fmla="*/ 1707777 w 1707777"/>
              <a:gd name="connsiteY4" fmla="*/ 0 h 1694330"/>
              <a:gd name="connsiteX5" fmla="*/ 1707777 w 1707777"/>
              <a:gd name="connsiteY5" fmla="*/ 878541 h 1694330"/>
              <a:gd name="connsiteX6" fmla="*/ 1707777 w 1707777"/>
              <a:gd name="connsiteY6" fmla="*/ 878541 h 1694330"/>
              <a:gd name="connsiteX7" fmla="*/ 1707777 w 1707777"/>
              <a:gd name="connsiteY7" fmla="*/ 1255059 h 1694330"/>
              <a:gd name="connsiteX8" fmla="*/ 1707777 w 1707777"/>
              <a:gd name="connsiteY8" fmla="*/ 1506071 h 1694330"/>
              <a:gd name="connsiteX9" fmla="*/ 1034304 w 1707777"/>
              <a:gd name="connsiteY9" fmla="*/ 1492624 h 1694330"/>
              <a:gd name="connsiteX10" fmla="*/ 498107 w 1707777"/>
              <a:gd name="connsiteY10" fmla="*/ 1694330 h 1694330"/>
              <a:gd name="connsiteX11" fmla="*/ 284630 w 1707777"/>
              <a:gd name="connsiteY11" fmla="*/ 1506071 h 1694330"/>
              <a:gd name="connsiteX12" fmla="*/ 0 w 1707777"/>
              <a:gd name="connsiteY12" fmla="*/ 1506071 h 1694330"/>
              <a:gd name="connsiteX13" fmla="*/ 0 w 1707777"/>
              <a:gd name="connsiteY13" fmla="*/ 1255059 h 1694330"/>
              <a:gd name="connsiteX14" fmla="*/ 0 w 1707777"/>
              <a:gd name="connsiteY14" fmla="*/ 878541 h 1694330"/>
              <a:gd name="connsiteX15" fmla="*/ 0 w 1707777"/>
              <a:gd name="connsiteY15" fmla="*/ 878541 h 1694330"/>
              <a:gd name="connsiteX16" fmla="*/ 0 w 1707777"/>
              <a:gd name="connsiteY16" fmla="*/ 0 h 1694330"/>
              <a:gd name="connsiteX0" fmla="*/ 0 w 1707777"/>
              <a:gd name="connsiteY0" fmla="*/ 0 h 1694330"/>
              <a:gd name="connsiteX1" fmla="*/ 284630 w 1707777"/>
              <a:gd name="connsiteY1" fmla="*/ 0 h 1694330"/>
              <a:gd name="connsiteX2" fmla="*/ 284630 w 1707777"/>
              <a:gd name="connsiteY2" fmla="*/ 0 h 1694330"/>
              <a:gd name="connsiteX3" fmla="*/ 711574 w 1707777"/>
              <a:gd name="connsiteY3" fmla="*/ 0 h 1694330"/>
              <a:gd name="connsiteX4" fmla="*/ 1707777 w 1707777"/>
              <a:gd name="connsiteY4" fmla="*/ 0 h 1694330"/>
              <a:gd name="connsiteX5" fmla="*/ 1707777 w 1707777"/>
              <a:gd name="connsiteY5" fmla="*/ 878541 h 1694330"/>
              <a:gd name="connsiteX6" fmla="*/ 1707777 w 1707777"/>
              <a:gd name="connsiteY6" fmla="*/ 878541 h 1694330"/>
              <a:gd name="connsiteX7" fmla="*/ 1707777 w 1707777"/>
              <a:gd name="connsiteY7" fmla="*/ 1255059 h 1694330"/>
              <a:gd name="connsiteX8" fmla="*/ 1707777 w 1707777"/>
              <a:gd name="connsiteY8" fmla="*/ 1506071 h 1694330"/>
              <a:gd name="connsiteX9" fmla="*/ 1034304 w 1707777"/>
              <a:gd name="connsiteY9" fmla="*/ 1492624 h 1694330"/>
              <a:gd name="connsiteX10" fmla="*/ 498107 w 1707777"/>
              <a:gd name="connsiteY10" fmla="*/ 1694330 h 1694330"/>
              <a:gd name="connsiteX11" fmla="*/ 593912 w 1707777"/>
              <a:gd name="connsiteY11" fmla="*/ 1506071 h 1694330"/>
              <a:gd name="connsiteX12" fmla="*/ 0 w 1707777"/>
              <a:gd name="connsiteY12" fmla="*/ 1506071 h 1694330"/>
              <a:gd name="connsiteX13" fmla="*/ 0 w 1707777"/>
              <a:gd name="connsiteY13" fmla="*/ 1255059 h 1694330"/>
              <a:gd name="connsiteX14" fmla="*/ 0 w 1707777"/>
              <a:gd name="connsiteY14" fmla="*/ 878541 h 1694330"/>
              <a:gd name="connsiteX15" fmla="*/ 0 w 1707777"/>
              <a:gd name="connsiteY15" fmla="*/ 878541 h 1694330"/>
              <a:gd name="connsiteX16" fmla="*/ 0 w 1707777"/>
              <a:gd name="connsiteY16" fmla="*/ 0 h 1694330"/>
              <a:gd name="connsiteX0" fmla="*/ 0 w 1707777"/>
              <a:gd name="connsiteY0" fmla="*/ 0 h 1680883"/>
              <a:gd name="connsiteX1" fmla="*/ 284630 w 1707777"/>
              <a:gd name="connsiteY1" fmla="*/ 0 h 1680883"/>
              <a:gd name="connsiteX2" fmla="*/ 284630 w 1707777"/>
              <a:gd name="connsiteY2" fmla="*/ 0 h 1680883"/>
              <a:gd name="connsiteX3" fmla="*/ 711574 w 1707777"/>
              <a:gd name="connsiteY3" fmla="*/ 0 h 1680883"/>
              <a:gd name="connsiteX4" fmla="*/ 1707777 w 1707777"/>
              <a:gd name="connsiteY4" fmla="*/ 0 h 1680883"/>
              <a:gd name="connsiteX5" fmla="*/ 1707777 w 1707777"/>
              <a:gd name="connsiteY5" fmla="*/ 878541 h 1680883"/>
              <a:gd name="connsiteX6" fmla="*/ 1707777 w 1707777"/>
              <a:gd name="connsiteY6" fmla="*/ 878541 h 1680883"/>
              <a:gd name="connsiteX7" fmla="*/ 1707777 w 1707777"/>
              <a:gd name="connsiteY7" fmla="*/ 1255059 h 1680883"/>
              <a:gd name="connsiteX8" fmla="*/ 1707777 w 1707777"/>
              <a:gd name="connsiteY8" fmla="*/ 1506071 h 1680883"/>
              <a:gd name="connsiteX9" fmla="*/ 1034304 w 1707777"/>
              <a:gd name="connsiteY9" fmla="*/ 1492624 h 1680883"/>
              <a:gd name="connsiteX10" fmla="*/ 740154 w 1707777"/>
              <a:gd name="connsiteY10" fmla="*/ 1680883 h 1680883"/>
              <a:gd name="connsiteX11" fmla="*/ 593912 w 1707777"/>
              <a:gd name="connsiteY11" fmla="*/ 1506071 h 1680883"/>
              <a:gd name="connsiteX12" fmla="*/ 0 w 1707777"/>
              <a:gd name="connsiteY12" fmla="*/ 1506071 h 1680883"/>
              <a:gd name="connsiteX13" fmla="*/ 0 w 1707777"/>
              <a:gd name="connsiteY13" fmla="*/ 1255059 h 1680883"/>
              <a:gd name="connsiteX14" fmla="*/ 0 w 1707777"/>
              <a:gd name="connsiteY14" fmla="*/ 878541 h 1680883"/>
              <a:gd name="connsiteX15" fmla="*/ 0 w 1707777"/>
              <a:gd name="connsiteY15" fmla="*/ 878541 h 1680883"/>
              <a:gd name="connsiteX16" fmla="*/ 0 w 1707777"/>
              <a:gd name="connsiteY16" fmla="*/ 0 h 168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7777" h="1680883">
                <a:moveTo>
                  <a:pt x="0" y="0"/>
                </a:moveTo>
                <a:lnTo>
                  <a:pt x="284630" y="0"/>
                </a:lnTo>
                <a:lnTo>
                  <a:pt x="284630" y="0"/>
                </a:lnTo>
                <a:lnTo>
                  <a:pt x="711574" y="0"/>
                </a:lnTo>
                <a:lnTo>
                  <a:pt x="1707777" y="0"/>
                </a:lnTo>
                <a:lnTo>
                  <a:pt x="1707777" y="878541"/>
                </a:lnTo>
                <a:lnTo>
                  <a:pt x="1707777" y="878541"/>
                </a:lnTo>
                <a:lnTo>
                  <a:pt x="1707777" y="1255059"/>
                </a:lnTo>
                <a:lnTo>
                  <a:pt x="1707777" y="1506071"/>
                </a:lnTo>
                <a:lnTo>
                  <a:pt x="1034304" y="1492624"/>
                </a:lnTo>
                <a:lnTo>
                  <a:pt x="740154" y="1680883"/>
                </a:lnTo>
                <a:lnTo>
                  <a:pt x="593912" y="1506071"/>
                </a:lnTo>
                <a:lnTo>
                  <a:pt x="0" y="1506071"/>
                </a:lnTo>
                <a:lnTo>
                  <a:pt x="0" y="1255059"/>
                </a:lnTo>
                <a:lnTo>
                  <a:pt x="0" y="878541"/>
                </a:lnTo>
                <a:lnTo>
                  <a:pt x="0" y="8785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GHG</a:t>
            </a:r>
            <a:r>
              <a:rPr lang="en-US" sz="2400" dirty="0"/>
              <a:t> emission from Energy use and material production  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3703" y="3949466"/>
            <a:ext cx="5184909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Shift in Energy Use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Passive/natural system go out of range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HVAC capacity mismatch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Increased wind load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Urban Flooding  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9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8585200" cy="9087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Sea Level Rise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052736"/>
            <a:ext cx="4860540" cy="3240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387" y="4424083"/>
            <a:ext cx="11158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“The IPCC says </a:t>
            </a:r>
            <a:r>
              <a:rPr lang="en-US" sz="2000" dirty="0"/>
              <a:t>we can expect the oceans to rise between </a:t>
            </a:r>
            <a:r>
              <a:rPr lang="en-US" sz="2000" dirty="0">
                <a:solidFill>
                  <a:srgbClr val="FF0000"/>
                </a:solidFill>
              </a:rPr>
              <a:t>11 and 38 inches </a:t>
            </a:r>
            <a:r>
              <a:rPr lang="en-US" sz="2000" dirty="0"/>
              <a:t>(28 to 98 centimeters) by 2100, enough to swamp many of the cities along the U.S. East Coast. More dire estimates, including a </a:t>
            </a:r>
            <a:r>
              <a:rPr lang="en-US" sz="2000" dirty="0">
                <a:solidFill>
                  <a:srgbClr val="FF0000"/>
                </a:solidFill>
              </a:rPr>
              <a:t>complete meltdown of the Greenland ice sheet, place sea level rise to 23 </a:t>
            </a:r>
            <a:r>
              <a:rPr lang="en-US" sz="2000" dirty="0" err="1" smtClean="0">
                <a:solidFill>
                  <a:srgbClr val="FF0000"/>
                </a:solidFill>
              </a:rPr>
              <a:t>ft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(7 </a:t>
            </a:r>
            <a:r>
              <a:rPr lang="en-US" sz="2000" dirty="0" smtClean="0">
                <a:solidFill>
                  <a:srgbClr val="FF0000"/>
                </a:solidFill>
              </a:rPr>
              <a:t>m), </a:t>
            </a:r>
            <a:r>
              <a:rPr lang="en-US" sz="2000" dirty="0"/>
              <a:t>enough to submerge London</a:t>
            </a:r>
            <a:r>
              <a:rPr lang="en-US" sz="2000" dirty="0" smtClean="0"/>
              <a:t>.”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976332" y="5835357"/>
            <a:ext cx="11012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http://www.nationalgeographic.com/environment/global-warming/sea-level-rise/</a:t>
            </a:r>
          </a:p>
        </p:txBody>
      </p:sp>
    </p:spTree>
    <p:extLst>
      <p:ext uri="{BB962C8B-B14F-4D97-AF65-F5344CB8AC3E}">
        <p14:creationId xmlns="" xmlns:p14="http://schemas.microsoft.com/office/powerpoint/2010/main" val="1623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337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Extreme Weather</a:t>
            </a:r>
          </a:p>
        </p:txBody>
      </p:sp>
      <p:pic>
        <p:nvPicPr>
          <p:cNvPr id="86018" name="Picture 2" descr="Extreme Weather Vulnerable Count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484784"/>
            <a:ext cx="5872991" cy="33123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24192" y="1844824"/>
            <a:ext cx="2561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Cyclones,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Heat waves,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Droughts,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Floods,  </a:t>
            </a:r>
          </a:p>
        </p:txBody>
      </p:sp>
      <p:sp>
        <p:nvSpPr>
          <p:cNvPr id="5" name="TextBox 4"/>
          <p:cNvSpPr txBox="1"/>
          <p:nvPr/>
        </p:nvSpPr>
        <p:spPr>
          <a:xfrm rot="19530204">
            <a:off x="1539405" y="544656"/>
            <a:ext cx="163918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Effects</a:t>
            </a:r>
          </a:p>
        </p:txBody>
      </p:sp>
    </p:spTree>
    <p:extLst>
      <p:ext uri="{BB962C8B-B14F-4D97-AF65-F5344CB8AC3E}">
        <p14:creationId xmlns="" xmlns:p14="http://schemas.microsoft.com/office/powerpoint/2010/main" val="26488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499" y="309349"/>
            <a:ext cx="10353761" cy="1326321"/>
          </a:xfrm>
        </p:spPr>
        <p:txBody>
          <a:bodyPr/>
          <a:lstStyle/>
          <a:p>
            <a:r>
              <a:rPr lang="en-US" dirty="0" smtClean="0"/>
              <a:t>Climate change impacts</a:t>
            </a:r>
            <a:endParaRPr lang="en-GB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4" y="2577151"/>
            <a:ext cx="7068536" cy="397247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96" y="2577151"/>
            <a:ext cx="4363176" cy="21656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35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4198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Impact 2- Material over-consumption</a:t>
            </a:r>
          </a:p>
        </p:txBody>
      </p:sp>
    </p:spTree>
    <p:extLst>
      <p:ext uri="{BB962C8B-B14F-4D97-AF65-F5344CB8AC3E}">
        <p14:creationId xmlns="" xmlns:p14="http://schemas.microsoft.com/office/powerpoint/2010/main" val="15982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70" y="101545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Projected availability of metals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031" y="1290284"/>
            <a:ext cx="9008156" cy="431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847528" y="5779371"/>
            <a:ext cx="4373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The Hague Centre for Strategic Studies- 2009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47528" y="4437113"/>
            <a:ext cx="432048" cy="52964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lIns="18000" tIns="10800" rIns="18000" bIns="10800" rtlCol="0">
            <a:spAutoFit/>
          </a:bodyPr>
          <a:lstStyle/>
          <a:p>
            <a:r>
              <a:rPr lang="en-GB" sz="800" dirty="0"/>
              <a:t>13 Years</a:t>
            </a:r>
          </a:p>
          <a:p>
            <a:pPr algn="ctr"/>
            <a:r>
              <a:rPr lang="en-GB" sz="1600" b="1" dirty="0"/>
              <a:t>In</a:t>
            </a:r>
          </a:p>
          <a:p>
            <a:r>
              <a:rPr lang="en-GB" sz="900" dirty="0"/>
              <a:t>Indium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5779371"/>
            <a:ext cx="4329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Predicted World’s Fe supply  150 years</a:t>
            </a:r>
          </a:p>
        </p:txBody>
      </p:sp>
    </p:spTree>
    <p:extLst>
      <p:ext uri="{BB962C8B-B14F-4D97-AF65-F5344CB8AC3E}">
        <p14:creationId xmlns="" xmlns:p14="http://schemas.microsoft.com/office/powerpoint/2010/main" val="37091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Image result for metal consumption and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21" y="117477"/>
            <a:ext cx="7662242" cy="6497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90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Construction Industry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Construction industry contribution to GDP ~6%</a:t>
            </a:r>
          </a:p>
          <a:p>
            <a:r>
              <a:rPr lang="en-US" sz="2400" dirty="0">
                <a:solidFill>
                  <a:srgbClr val="FFFF00"/>
                </a:solidFill>
              </a:rPr>
              <a:t>One of the highest growing industry in Sri Lanka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Increasing population, economic growth and urbanization  mean increased construction related activities as well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>
                <a:solidFill>
                  <a:srgbClr val="FFFF00"/>
                </a:solidFill>
              </a:rPr>
              <a:t>urban populations will nearly double within the next 40 years from about 2.6 to 5.3 billion people (</a:t>
            </a:r>
            <a:r>
              <a:rPr lang="en-US" sz="2400" dirty="0" err="1">
                <a:solidFill>
                  <a:srgbClr val="FFFF00"/>
                </a:solidFill>
              </a:rPr>
              <a:t>Madlener</a:t>
            </a:r>
            <a:r>
              <a:rPr lang="en-US" sz="2400" dirty="0">
                <a:solidFill>
                  <a:srgbClr val="FFFF00"/>
                </a:solidFill>
              </a:rPr>
              <a:t> and Sunak 2011).</a:t>
            </a:r>
            <a:endParaRPr lang="en-GB" sz="2400" dirty="0">
              <a:solidFill>
                <a:srgbClr val="FFFF00"/>
              </a:solidFill>
            </a:endParaRP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Image result for construction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272" y="0"/>
            <a:ext cx="2656728" cy="17445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74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11730038" cy="706090"/>
          </a:xfrm>
        </p:spPr>
        <p:txBody>
          <a:bodyPr>
            <a:normAutofit/>
          </a:bodyPr>
          <a:lstStyle/>
          <a:p>
            <a:r>
              <a:rPr lang="en-GB" sz="2800" dirty="0"/>
              <a:t>Resource Consumption by the building sector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330084"/>
              </p:ext>
            </p:extLst>
          </p:nvPr>
        </p:nvGraphicFramePr>
        <p:xfrm>
          <a:off x="871538" y="1477809"/>
          <a:ext cx="10415590" cy="439994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43125"/>
                <a:gridCol w="2386012"/>
                <a:gridCol w="5886453"/>
              </a:tblGrid>
              <a:tr h="5938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FF00"/>
                          </a:solidFill>
                        </a:rPr>
                        <a:t>Metal</a:t>
                      </a:r>
                      <a:endParaRPr lang="en-GB" sz="2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FF00"/>
                          </a:solidFill>
                        </a:rPr>
                        <a:t>End-use Fraction</a:t>
                      </a:r>
                      <a:endParaRPr lang="en-GB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L="67733" marR="67733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FF00"/>
                          </a:solidFill>
                        </a:rPr>
                        <a:t>Predominant </a:t>
                      </a:r>
                      <a:r>
                        <a:rPr lang="en-GB" sz="2000" b="1" dirty="0">
                          <a:solidFill>
                            <a:srgbClr val="FFFF00"/>
                          </a:solidFill>
                        </a:rPr>
                        <a:t>Metal-containing Final Goods</a:t>
                      </a:r>
                      <a:endParaRPr lang="en-GB" sz="20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 anchor="ctr">
                    <a:solidFill>
                      <a:srgbClr val="C00000"/>
                    </a:solidFill>
                  </a:tcPr>
                </a:tc>
              </a:tr>
              <a:tr h="284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Aluminium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25%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Siding, window frames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84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Antimony 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55%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Flame retardants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84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Chromium 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25%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Elevators, railways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69907"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GB" sz="500" b="1" dirty="0" smtClean="0">
                        <a:solidFill>
                          <a:srgbClr val="FF33CC"/>
                        </a:solidFill>
                      </a:endParaRPr>
                    </a:p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33CC"/>
                          </a:solidFill>
                        </a:rPr>
                        <a:t>Copper 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GB" sz="300" b="1" dirty="0" smtClean="0">
                        <a:solidFill>
                          <a:srgbClr val="FF33CC"/>
                        </a:solidFill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33CC"/>
                          </a:solidFill>
                        </a:rPr>
                        <a:t>50</a:t>
                      </a: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%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Building wire and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copper tube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84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FF33CC"/>
                          </a:solidFill>
                        </a:rPr>
                        <a:t>Iron</a:t>
                      </a:r>
                      <a:endParaRPr lang="en-GB" sz="2000" b="1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50%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Building beams, reinforcing bars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84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66FF66"/>
                          </a:solidFill>
                        </a:rPr>
                        <a:t>Lead</a:t>
                      </a:r>
                      <a:endParaRPr lang="en-GB" sz="200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66FF66"/>
                          </a:solidFill>
                        </a:rPr>
                        <a:t>58%</a:t>
                      </a:r>
                      <a:endParaRPr lang="en-GB" sz="200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Lead sheet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84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66FF66"/>
                          </a:solidFill>
                        </a:rPr>
                        <a:t>Manganese </a:t>
                      </a:r>
                      <a:endParaRPr lang="en-GB" sz="200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29%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Structural steel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84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66FF66"/>
                          </a:solidFill>
                        </a:rPr>
                        <a:t>Nickel  </a:t>
                      </a:r>
                      <a:endParaRPr lang="en-GB" sz="200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9%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66FF66"/>
                          </a:solidFill>
                        </a:rPr>
                        <a:t>Alloys</a:t>
                      </a:r>
                      <a:endParaRPr lang="en-GB" sz="2000" dirty="0">
                        <a:solidFill>
                          <a:srgbClr val="66FF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062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2000" b="1" dirty="0" smtClean="0">
                        <a:solidFill>
                          <a:srgbClr val="FF33CC"/>
                        </a:solidFill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33CC"/>
                          </a:solidFill>
                        </a:rPr>
                        <a:t>Zinc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000" b="1" dirty="0" smtClean="0">
                        <a:solidFill>
                          <a:srgbClr val="FF33CC"/>
                        </a:solidFill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FF33CC"/>
                          </a:solidFill>
                        </a:rPr>
                        <a:t>48</a:t>
                      </a: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%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Galvanised steel (e.g., frames, piping</a:t>
                      </a:r>
                      <a:r>
                        <a:rPr lang="en-GB" sz="2000" b="1" dirty="0" smtClean="0">
                          <a:solidFill>
                            <a:srgbClr val="FF33CC"/>
                          </a:solidFill>
                        </a:rPr>
                        <a:t>), zinc </a:t>
                      </a: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alloys (e.g., brass appliances</a:t>
                      </a:r>
                      <a:r>
                        <a:rPr lang="en-GB" sz="2000" b="1" dirty="0" smtClean="0">
                          <a:solidFill>
                            <a:srgbClr val="FF33CC"/>
                          </a:solidFill>
                        </a:rPr>
                        <a:t>), and </a:t>
                      </a:r>
                      <a:r>
                        <a:rPr lang="en-GB" sz="2000" b="1" dirty="0">
                          <a:solidFill>
                            <a:srgbClr val="FF33CC"/>
                          </a:solidFill>
                        </a:rPr>
                        <a:t>pure zinc (e.g., roofing)</a:t>
                      </a:r>
                      <a:endParaRPr lang="en-GB" sz="2000" b="1" dirty="0">
                        <a:solidFill>
                          <a:srgbClr val="FF33CC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733" marR="67733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106960" y="827879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Shares of metals used in construction industry</a:t>
            </a:r>
          </a:p>
        </p:txBody>
      </p:sp>
      <p:sp>
        <p:nvSpPr>
          <p:cNvPr id="6" name="Rectangle 5"/>
          <p:cNvSpPr/>
          <p:nvPr/>
        </p:nvSpPr>
        <p:spPr>
          <a:xfrm>
            <a:off x="5570227" y="6064428"/>
            <a:ext cx="5673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METAL STOCKS </a:t>
            </a:r>
            <a:r>
              <a:rPr lang="en-GB" dirty="0" err="1"/>
              <a:t>IN</a:t>
            </a:r>
            <a:r>
              <a:rPr lang="en-GB" dirty="0"/>
              <a:t> SOCIETY </a:t>
            </a:r>
            <a:r>
              <a:rPr lang="en-GB" i="1" dirty="0"/>
              <a:t>Scientific Synthesis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66071" y="600550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UNEP-2010</a:t>
            </a:r>
          </a:p>
        </p:txBody>
      </p:sp>
    </p:spTree>
    <p:extLst>
      <p:ext uri="{BB962C8B-B14F-4D97-AF65-F5344CB8AC3E}">
        <p14:creationId xmlns="" xmlns:p14="http://schemas.microsoft.com/office/powerpoint/2010/main" val="78452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70" y="158463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Estimate of global resources used in buildings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246952"/>
              </p:ext>
            </p:extLst>
          </p:nvPr>
        </p:nvGraphicFramePr>
        <p:xfrm>
          <a:off x="1157289" y="1328763"/>
          <a:ext cx="8628082" cy="4176464"/>
        </p:xfrm>
        <a:graphic>
          <a:graphicData uri="http://schemas.openxmlformats.org/drawingml/2006/table">
            <a:tbl>
              <a:tblPr/>
              <a:tblGrid>
                <a:gridCol w="5673069"/>
                <a:gridCol w="2955013"/>
              </a:tblGrid>
              <a:tr h="522058"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Resource </a:t>
                      </a:r>
                      <a:endParaRPr lang="en-GB" sz="2400" b="1" i="0" u="none" strike="noStrike" dirty="0">
                        <a:solidFill>
                          <a:srgbClr val="00206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8B54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marL="0" indent="358775" algn="l" fontAlgn="b"/>
                      <a:r>
                        <a:rPr lang="en-GB" sz="24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Energy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45 - 50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marL="0" indent="358775" algn="l" fontAlgn="b"/>
                      <a:r>
                        <a:rPr lang="en-GB" sz="24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Water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marL="0" indent="358775" algn="l" fontAlgn="b"/>
                      <a:r>
                        <a:rPr lang="en-GB" sz="24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Materials for buildings and roads (by bulk)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marL="0" indent="358775" algn="l" fontAlgn="b"/>
                      <a:r>
                        <a:rPr lang="en-GB" sz="24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Agricultural land loss to buildings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marL="0" indent="358775" algn="l" fontAlgn="b"/>
                      <a:r>
                        <a:rPr lang="en-GB" sz="24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Timber products for construction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60 (90% of hardwoods)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marL="0" indent="358775" algn="l" fontAlgn="b"/>
                      <a:r>
                        <a:rPr lang="en-GB" sz="24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Coral reef destruction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F253F"/>
                          </a:solidFill>
                          <a:latin typeface="Calibri"/>
                        </a:rPr>
                        <a:t>50 (indirect)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522058">
                <a:tc>
                  <a:txBody>
                    <a:bodyPr/>
                    <a:lstStyle/>
                    <a:p>
                      <a:pPr marL="0" indent="358775" algn="l" fontAlgn="b"/>
                      <a:r>
                        <a:rPr lang="en-GB" sz="24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Rainforest destruction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F253F"/>
                          </a:solidFill>
                          <a:latin typeface="Calibri"/>
                        </a:rPr>
                        <a:t> 25 (indirect)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685069" y="6049293"/>
            <a:ext cx="220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Hawken, P et al  1996</a:t>
            </a:r>
          </a:p>
        </p:txBody>
      </p:sp>
    </p:spTree>
    <p:extLst>
      <p:ext uri="{BB962C8B-B14F-4D97-AF65-F5344CB8AC3E}">
        <p14:creationId xmlns="" xmlns:p14="http://schemas.microsoft.com/office/powerpoint/2010/main" val="11919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95702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Physical disturbance to the landscape due to mining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6907" y="1944299"/>
            <a:ext cx="5054088" cy="3997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30082" y="6018526"/>
            <a:ext cx="280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err="1"/>
              <a:t>Sibai</a:t>
            </a:r>
            <a:r>
              <a:rPr lang="en-GB" b="1" i="1" dirty="0"/>
              <a:t> copper mine ( Russia 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970995" y="6018526"/>
            <a:ext cx="206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Ref: Francis </a:t>
            </a:r>
            <a:r>
              <a:rPr lang="en-GB" b="1" i="1" dirty="0" err="1"/>
              <a:t>Cottard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995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61" y="0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Waste Rock disposal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147" y="1600201"/>
            <a:ext cx="76777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11624" y="6237312"/>
            <a:ext cx="206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Ref: Francis </a:t>
            </a:r>
            <a:r>
              <a:rPr lang="en-GB" b="1" i="1" dirty="0" err="1"/>
              <a:t>Cottard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139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162729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Acid Mine Drainage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1786731"/>
            <a:ext cx="78486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11624" y="6237312"/>
            <a:ext cx="206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Ref: Francis </a:t>
            </a:r>
            <a:r>
              <a:rPr lang="en-GB" b="1" i="1" dirty="0" err="1"/>
              <a:t>Cottard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388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377589"/>
            <a:ext cx="10353761" cy="9871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Erosion of waste rocks dumps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119" y="1600201"/>
            <a:ext cx="7199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11624" y="6237312"/>
            <a:ext cx="206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Ref: Francis </a:t>
            </a:r>
            <a:r>
              <a:rPr lang="en-GB" b="1" i="1" dirty="0" err="1"/>
              <a:t>Cottard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8196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977" y="162729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Toxic emissions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937" y="1244996"/>
            <a:ext cx="7459478" cy="42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793510" y="5677754"/>
            <a:ext cx="206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/>
              <a:t>Ref: Francis </a:t>
            </a:r>
            <a:r>
              <a:rPr lang="en-GB" b="1" i="1" dirty="0" err="1"/>
              <a:t>Cottard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219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68406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Contribution to pollution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4768572"/>
              </p:ext>
            </p:extLst>
          </p:nvPr>
        </p:nvGraphicFramePr>
        <p:xfrm>
          <a:off x="2557240" y="2291951"/>
          <a:ext cx="7066870" cy="4324350"/>
        </p:xfrm>
        <a:graphic>
          <a:graphicData uri="http://schemas.openxmlformats.org/drawingml/2006/table">
            <a:tbl>
              <a:tblPr/>
              <a:tblGrid>
                <a:gridCol w="4435354"/>
                <a:gridCol w="2631516"/>
              </a:tblGrid>
              <a:tr h="3619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Pollution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indent="358775" algn="l" fontAlgn="b">
                        <a:lnSpc>
                          <a:spcPct val="150000"/>
                        </a:lnSpc>
                      </a:pPr>
                      <a:r>
                        <a:rPr lang="en-GB" sz="3200" b="0" i="0" u="none" strike="noStrike" dirty="0">
                          <a:solidFill>
                            <a:srgbClr val="632523"/>
                          </a:solidFill>
                          <a:latin typeface="Calibri"/>
                        </a:rPr>
                        <a:t>Air quality (cities)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3200" b="0" i="0" u="none" strike="noStrike" dirty="0">
                          <a:solidFill>
                            <a:srgbClr val="632523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indent="358775" algn="l" fontAlgn="b">
                        <a:lnSpc>
                          <a:spcPct val="150000"/>
                        </a:lnSpc>
                      </a:pPr>
                      <a:r>
                        <a:rPr lang="en-GB" sz="3200" b="0" i="0" u="none" strike="noStrike" dirty="0">
                          <a:solidFill>
                            <a:srgbClr val="632523"/>
                          </a:solidFill>
                          <a:latin typeface="Calibri"/>
                        </a:rPr>
                        <a:t>Climate change gases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3200" b="0" i="0" u="none" strike="noStrike" dirty="0">
                          <a:solidFill>
                            <a:srgbClr val="632523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indent="358775" algn="l" fontAlgn="b">
                        <a:lnSpc>
                          <a:spcPct val="150000"/>
                        </a:lnSpc>
                      </a:pPr>
                      <a:r>
                        <a:rPr lang="en-GB" sz="3200" b="0" i="0" u="none" strike="noStrike" dirty="0">
                          <a:solidFill>
                            <a:srgbClr val="632523"/>
                          </a:solidFill>
                          <a:latin typeface="Calibri"/>
                        </a:rPr>
                        <a:t>Drinking water pollution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3200" b="0" i="0" u="none" strike="noStrike" dirty="0">
                          <a:solidFill>
                            <a:srgbClr val="632523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indent="358775" algn="l" fontAlgn="b">
                        <a:lnSpc>
                          <a:spcPct val="150000"/>
                        </a:lnSpc>
                      </a:pPr>
                      <a:r>
                        <a:rPr lang="en-GB" sz="3200" b="0" i="0" u="none" strike="noStrike" dirty="0">
                          <a:solidFill>
                            <a:srgbClr val="632523"/>
                          </a:solidFill>
                          <a:latin typeface="Calibri"/>
                        </a:rPr>
                        <a:t>Landfill waste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3200" b="0" i="0" u="none" strike="noStrike" dirty="0">
                          <a:solidFill>
                            <a:srgbClr val="632523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indent="358775" algn="l" fontAlgn="b">
                        <a:lnSpc>
                          <a:spcPct val="150000"/>
                        </a:lnSpc>
                      </a:pPr>
                      <a:r>
                        <a:rPr lang="en-GB" sz="3200" b="0" i="0" u="none" strike="noStrike" dirty="0">
                          <a:solidFill>
                            <a:srgbClr val="632523"/>
                          </a:solidFill>
                          <a:latin typeface="Calibri"/>
                        </a:rPr>
                        <a:t>Ozone depletion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GB" sz="3200" b="0" i="0" u="none" strike="noStrike" dirty="0">
                          <a:solidFill>
                            <a:srgbClr val="632523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77816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8256588" y="1700213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IEA-2007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00004473"/>
              </p:ext>
            </p:extLst>
          </p:nvPr>
        </p:nvGraphicFramePr>
        <p:xfrm>
          <a:off x="914400" y="116115"/>
          <a:ext cx="10353675" cy="5675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725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51128" y="1282889"/>
            <a:ext cx="9294126" cy="5336274"/>
            <a:chOff x="0" y="0"/>
            <a:chExt cx="8783246" cy="4832350"/>
          </a:xfrm>
        </p:grpSpPr>
        <p:sp>
          <p:nvSpPr>
            <p:cNvPr id="4" name="Text Box 1"/>
            <p:cNvSpPr txBox="1"/>
            <p:nvPr/>
          </p:nvSpPr>
          <p:spPr>
            <a:xfrm>
              <a:off x="0" y="1971675"/>
              <a:ext cx="971550" cy="77152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/>
                </a:rPr>
                <a:t>Human Values &amp; Aspirations</a:t>
              </a:r>
              <a:endParaRPr lang="en-GB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295400" y="647700"/>
              <a:ext cx="135255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Econ. Targets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295400" y="1371600"/>
              <a:ext cx="135255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Social Targets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304925" y="2095500"/>
              <a:ext cx="135255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Env. Targets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14450" y="2790825"/>
              <a:ext cx="135255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Political Targets</a:t>
              </a:r>
              <a:r>
                <a:rPr lang="en-US" sz="1200">
                  <a:effectLst/>
                  <a:ea typeface="Calibri" panose="020F0502020204030204" pitchFamily="34" charset="0"/>
                  <a:cs typeface="Iskoola Pota"/>
                </a:rPr>
                <a:t>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85875" y="3552825"/>
              <a:ext cx="1352550" cy="5334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Emerging Targets</a:t>
              </a:r>
              <a:r>
                <a:rPr lang="en-US" sz="1200">
                  <a:effectLst/>
                  <a:ea typeface="Calibri" panose="020F0502020204030204" pitchFamily="34" charset="0"/>
                  <a:cs typeface="Iskoola Pota"/>
                </a:rPr>
                <a:t>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3209925" y="581025"/>
              <a:ext cx="1695450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Urban Planning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3209925" y="1066800"/>
              <a:ext cx="1695450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Community Issues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3209925" y="1552575"/>
              <a:ext cx="1695450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Transport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3209925" y="2038350"/>
              <a:ext cx="1695450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Renewable energy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14" name="Rectangle: Rounded Corners 14"/>
            <p:cNvSpPr/>
            <p:nvPr/>
          </p:nvSpPr>
          <p:spPr>
            <a:xfrm>
              <a:off x="3209925" y="2524125"/>
              <a:ext cx="1695450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Building Design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15" name="Rectangle: Rounded Corners 15"/>
            <p:cNvSpPr/>
            <p:nvPr/>
          </p:nvSpPr>
          <p:spPr>
            <a:xfrm>
              <a:off x="3209925" y="3009900"/>
              <a:ext cx="1695450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 dirty="0">
                  <a:effectLst/>
                  <a:ea typeface="Calibri" panose="020F0502020204030204" pitchFamily="34" charset="0"/>
                  <a:cs typeface="Iskoola Pota"/>
                </a:rPr>
                <a:t>Public health</a:t>
              </a:r>
              <a:endParaRPr lang="en-GB" sz="1200" dirty="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16" name="Rectangle: Rounded Corners 16"/>
            <p:cNvSpPr/>
            <p:nvPr/>
          </p:nvSpPr>
          <p:spPr>
            <a:xfrm>
              <a:off x="3209925" y="3495675"/>
              <a:ext cx="1695450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200" b="1" dirty="0">
                  <a:effectLst/>
                  <a:ea typeface="Calibri" panose="020F0502020204030204" pitchFamily="34" charset="0"/>
                  <a:cs typeface="Iskoola Pota"/>
                </a:rPr>
                <a:t>Life Cycle Operation</a:t>
              </a:r>
              <a:endParaRPr lang="en-GB" sz="1100" dirty="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17" name="Rectangle: Rounded Corners 17"/>
            <p:cNvSpPr/>
            <p:nvPr/>
          </p:nvSpPr>
          <p:spPr>
            <a:xfrm>
              <a:off x="3209925" y="3981450"/>
              <a:ext cx="1695450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effectLst/>
                  <a:ea typeface="Calibri" panose="020F0502020204030204" pitchFamily="34" charset="0"/>
                  <a:cs typeface="Iskoola Pota"/>
                </a:rPr>
                <a:t>Recycling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18" name="Rectangle: Rounded Corners 18"/>
            <p:cNvSpPr/>
            <p:nvPr/>
          </p:nvSpPr>
          <p:spPr>
            <a:xfrm>
              <a:off x="5753100" y="161925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 dirty="0">
                  <a:effectLst/>
                  <a:ea typeface="Calibri" panose="020F0502020204030204" pitchFamily="34" charset="0"/>
                  <a:cs typeface="Iskoola Pota"/>
                </a:rPr>
                <a:t>Innovative </a:t>
              </a:r>
              <a:r>
                <a:rPr lang="en-US" sz="1050" b="1" dirty="0" smtClean="0">
                  <a:effectLst/>
                  <a:ea typeface="Calibri" panose="020F0502020204030204" pitchFamily="34" charset="0"/>
                  <a:cs typeface="Iskoola Pota"/>
                </a:rPr>
                <a:t>Technologies </a:t>
              </a:r>
              <a:endParaRPr lang="en-GB" sz="1200" dirty="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19" name="Rectangle: Rounded Corners 19"/>
            <p:cNvSpPr/>
            <p:nvPr/>
          </p:nvSpPr>
          <p:spPr>
            <a:xfrm>
              <a:off x="5753100" y="533400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GHG</a:t>
              </a:r>
              <a:r>
                <a:rPr lang="en-US" sz="1050">
                  <a:effectLst/>
                  <a:ea typeface="Calibri" panose="020F0502020204030204" pitchFamily="34" charset="0"/>
                  <a:cs typeface="Iskoola Pota"/>
                </a:rPr>
                <a:t> </a:t>
              </a: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Reduction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20" name="Rectangle: Rounded Corners 20"/>
            <p:cNvSpPr/>
            <p:nvPr/>
          </p:nvSpPr>
          <p:spPr>
            <a:xfrm>
              <a:off x="5753100" y="904875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Health</a:t>
              </a:r>
              <a:r>
                <a:rPr lang="en-US" sz="1050">
                  <a:effectLst/>
                  <a:ea typeface="Calibri" panose="020F0502020204030204" pitchFamily="34" charset="0"/>
                  <a:cs typeface="Iskoola Pota"/>
                </a:rPr>
                <a:t> </a:t>
              </a: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and Safety Principles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21" name="Rectangle: Rounded Corners 21"/>
            <p:cNvSpPr/>
            <p:nvPr/>
          </p:nvSpPr>
          <p:spPr>
            <a:xfrm>
              <a:off x="5753100" y="1276350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Energy Efficient Design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22" name="Rectangle: Rounded Corners 22"/>
            <p:cNvSpPr/>
            <p:nvPr/>
          </p:nvSpPr>
          <p:spPr>
            <a:xfrm>
              <a:off x="5753100" y="1647825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Energy Efficient Design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23" name="Rectangle: Rounded Corners 23"/>
            <p:cNvSpPr/>
            <p:nvPr/>
          </p:nvSpPr>
          <p:spPr>
            <a:xfrm>
              <a:off x="5753100" y="2019300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 dirty="0">
                  <a:effectLst/>
                  <a:ea typeface="Calibri" panose="020F0502020204030204" pitchFamily="34" charset="0"/>
                  <a:cs typeface="Iskoola Pota"/>
                </a:rPr>
                <a:t>Water Management</a:t>
              </a:r>
              <a:endParaRPr lang="en-GB" sz="1200" dirty="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24" name="Rectangle: Rounded Corners 24"/>
            <p:cNvSpPr/>
            <p:nvPr/>
          </p:nvSpPr>
          <p:spPr>
            <a:xfrm>
              <a:off x="5753100" y="2390775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Land Administration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25" name="Rectangle: Rounded Corners 25"/>
            <p:cNvSpPr/>
            <p:nvPr/>
          </p:nvSpPr>
          <p:spPr>
            <a:xfrm>
              <a:off x="5753100" y="2762250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Material Selection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26" name="Rectangle: Rounded Corners 26"/>
            <p:cNvSpPr/>
            <p:nvPr/>
          </p:nvSpPr>
          <p:spPr>
            <a:xfrm>
              <a:off x="5753100" y="3133725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Indoor Environment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27" name="Rectangle: Rounded Corners 27"/>
            <p:cNvSpPr/>
            <p:nvPr/>
          </p:nvSpPr>
          <p:spPr>
            <a:xfrm>
              <a:off x="5753100" y="3505200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 dirty="0" smtClean="0">
                  <a:effectLst/>
                  <a:ea typeface="Calibri" panose="020F0502020204030204" pitchFamily="34" charset="0"/>
                  <a:cs typeface="Iskoola Pota"/>
                </a:rPr>
                <a:t>BMS</a:t>
              </a:r>
              <a:endParaRPr lang="en-GB" sz="1200" dirty="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28" name="Rectangle: Rounded Corners 28"/>
            <p:cNvSpPr/>
            <p:nvPr/>
          </p:nvSpPr>
          <p:spPr>
            <a:xfrm>
              <a:off x="5753100" y="3876675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Green Procurement 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29" name="Rectangle: Rounded Corners 29"/>
            <p:cNvSpPr/>
            <p:nvPr/>
          </p:nvSpPr>
          <p:spPr>
            <a:xfrm>
              <a:off x="5753100" y="4248150"/>
              <a:ext cx="1876425" cy="24765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>
                  <a:effectLst/>
                  <a:ea typeface="Calibri" panose="020F0502020204030204" pitchFamily="34" charset="0"/>
                  <a:cs typeface="Iskoola Pota"/>
                </a:rPr>
                <a:t>Deconstruction and reuse</a:t>
              </a:r>
              <a:endParaRPr lang="en-GB" sz="1200">
                <a:effectLst/>
                <a:ea typeface="Calibri" panose="020F0502020204030204" pitchFamily="34" charset="0"/>
                <a:cs typeface="Iskoola Pota"/>
              </a:endParaRPr>
            </a:p>
          </p:txBody>
        </p:sp>
        <p:sp>
          <p:nvSpPr>
            <p:cNvPr id="30" name="Text Box 30"/>
            <p:cNvSpPr txBox="1"/>
            <p:nvPr/>
          </p:nvSpPr>
          <p:spPr>
            <a:xfrm>
              <a:off x="8286750" y="0"/>
              <a:ext cx="496496" cy="48323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vert270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Iskoola Pota"/>
                </a:rPr>
                <a:t>Smart and sustainable development of built environment</a:t>
              </a:r>
              <a:endParaRPr lang="en-GB" sz="11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1000125" y="1152525"/>
              <a:ext cx="400050" cy="100965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009650" y="2333625"/>
              <a:ext cx="285750" cy="9525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990600" y="1800225"/>
              <a:ext cx="381000" cy="55245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990600" y="2486025"/>
              <a:ext cx="295275" cy="45720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962025" y="2638425"/>
              <a:ext cx="361950" cy="1000125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ight Arrow 35"/>
            <p:cNvSpPr/>
            <p:nvPr/>
          </p:nvSpPr>
          <p:spPr>
            <a:xfrm>
              <a:off x="2667000" y="885825"/>
              <a:ext cx="476250" cy="1238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2657475" y="2305050"/>
              <a:ext cx="476250" cy="1238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2638425" y="3781425"/>
              <a:ext cx="476250" cy="1238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5153025" y="590550"/>
              <a:ext cx="476250" cy="1238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5162550" y="1914525"/>
              <a:ext cx="476250" cy="1238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5133975" y="4257675"/>
              <a:ext cx="476250" cy="1238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42" name="Striped Right Arrow 41"/>
            <p:cNvSpPr/>
            <p:nvPr/>
          </p:nvSpPr>
          <p:spPr>
            <a:xfrm rot="10800000">
              <a:off x="5105400" y="1219200"/>
              <a:ext cx="495300" cy="23812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43" name="Striped Right Arrow 42"/>
            <p:cNvSpPr/>
            <p:nvPr/>
          </p:nvSpPr>
          <p:spPr>
            <a:xfrm rot="10800000">
              <a:off x="5057775" y="2943225"/>
              <a:ext cx="495300" cy="23812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44" name="Striped Right Arrow 43"/>
            <p:cNvSpPr/>
            <p:nvPr/>
          </p:nvSpPr>
          <p:spPr>
            <a:xfrm rot="10800000">
              <a:off x="2581275" y="3152775"/>
              <a:ext cx="495300" cy="23812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45" name="Striped Right Arrow 44"/>
            <p:cNvSpPr/>
            <p:nvPr/>
          </p:nvSpPr>
          <p:spPr>
            <a:xfrm rot="10800000">
              <a:off x="2590800" y="1743075"/>
              <a:ext cx="495300" cy="238125"/>
            </a:xfrm>
            <a:prstGeom prst="striped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7762875" y="552450"/>
              <a:ext cx="400050" cy="3238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7753350" y="1800225"/>
              <a:ext cx="400050" cy="3238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7753350" y="3057525"/>
              <a:ext cx="400050" cy="3238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7753350" y="4305300"/>
              <a:ext cx="400050" cy="3238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00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552131" y="636558"/>
            <a:ext cx="178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Macroscopic</a:t>
            </a:r>
          </a:p>
          <a:p>
            <a:pPr algn="ctr"/>
            <a:r>
              <a:rPr lang="en-US" dirty="0" smtClean="0"/>
              <a:t>Level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4755904" y="636558"/>
            <a:ext cx="178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Mesoscopic</a:t>
            </a:r>
          </a:p>
          <a:p>
            <a:pPr algn="ctr"/>
            <a:r>
              <a:rPr lang="en-US" dirty="0" smtClean="0"/>
              <a:t>Level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7546108" y="636558"/>
            <a:ext cx="178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Microscopic</a:t>
            </a:r>
          </a:p>
          <a:p>
            <a:pPr algn="ctr"/>
            <a:r>
              <a:rPr lang="en-US" dirty="0" smtClean="0"/>
              <a:t>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076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309351"/>
            <a:ext cx="10353761" cy="864358"/>
          </a:xfrm>
        </p:spPr>
        <p:txBody>
          <a:bodyPr/>
          <a:lstStyle/>
          <a:p>
            <a:r>
              <a:rPr lang="en-US" dirty="0" smtClean="0"/>
              <a:t>Outline of the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405719"/>
            <a:ext cx="10353762" cy="438548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Local and Global Environmental Issues, with especial emphasis on global issues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Interaction between environment and built environment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Sustainability of Built environment</a:t>
            </a:r>
          </a:p>
          <a:p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4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91" y="396226"/>
            <a:ext cx="10353761" cy="1047060"/>
          </a:xfrm>
        </p:spPr>
        <p:txBody>
          <a:bodyPr/>
          <a:lstStyle/>
          <a:p>
            <a:r>
              <a:rPr lang="en-US" dirty="0" smtClean="0"/>
              <a:t>Planning Process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 rot="21417855">
            <a:off x="73696" y="915414"/>
            <a:ext cx="11803435" cy="5764834"/>
            <a:chOff x="307210" y="379799"/>
            <a:chExt cx="11803435" cy="5764834"/>
          </a:xfrm>
        </p:grpSpPr>
        <p:sp>
          <p:nvSpPr>
            <p:cNvPr id="3" name="Oval 2"/>
            <p:cNvSpPr/>
            <p:nvPr/>
          </p:nvSpPr>
          <p:spPr>
            <a:xfrm rot="21000700">
              <a:off x="307210" y="3194150"/>
              <a:ext cx="3754681" cy="273491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 err="1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LCA</a:t>
              </a: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 &amp; Materials</a:t>
              </a:r>
            </a:p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Renewable energy</a:t>
              </a:r>
            </a:p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Efficient building design</a:t>
              </a:r>
            </a:p>
            <a:p>
              <a:pPr marL="285750" indent="-285750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en-US" sz="1400" dirty="0" smtClean="0">
                  <a:ea typeface="Calibri" panose="020F0502020204030204" pitchFamily="34" charset="0"/>
                  <a:cs typeface="Iskoola Pota" panose="020B0502040204020203" pitchFamily="34" charset="0"/>
                </a:rPr>
                <a:t>Robustness (functional and technological)</a:t>
              </a:r>
              <a:endParaRPr lang="en-US" sz="1400" dirty="0">
                <a:ea typeface="Calibri" panose="020F0502020204030204" pitchFamily="34" charset="0"/>
                <a:cs typeface="Iskoola Pota" panose="020B0502040204020203" pitchFamily="34" charset="0"/>
              </a:endParaRPr>
            </a:p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Indoor </a:t>
              </a: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environment</a:t>
              </a:r>
            </a:p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Simulation</a:t>
              </a:r>
            </a:p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Deconstruction </a:t>
              </a: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&amp; Reuse</a:t>
              </a:r>
              <a:endParaRPr lang="en-US" sz="1100" dirty="0">
                <a:effectLst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803149">
              <a:off x="1073668" y="379799"/>
              <a:ext cx="3721224" cy="2757501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Sea level rise</a:t>
              </a:r>
            </a:p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Extreme weather events</a:t>
              </a:r>
            </a:p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Flooding</a:t>
              </a:r>
            </a:p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Increased wind speeds</a:t>
              </a:r>
            </a:p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Temperature rise</a:t>
              </a:r>
            </a:p>
            <a:p>
              <a:pPr marL="2857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Effect of air Pollution</a:t>
              </a:r>
            </a:p>
          </p:txBody>
        </p:sp>
        <p:sp>
          <p:nvSpPr>
            <p:cNvPr id="5" name="Oval 4"/>
            <p:cNvSpPr/>
            <p:nvPr/>
          </p:nvSpPr>
          <p:spPr>
            <a:xfrm rot="803149">
              <a:off x="8367747" y="3635159"/>
              <a:ext cx="3742898" cy="250947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635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Occupant behavior</a:t>
              </a:r>
            </a:p>
            <a:p>
              <a:pPr marL="4635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Building assessment</a:t>
              </a:r>
            </a:p>
            <a:p>
              <a:pPr marL="4635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Building Info Management</a:t>
              </a:r>
            </a:p>
            <a:p>
              <a:pPr marL="4635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 smtClean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Energy </a:t>
              </a: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Management</a:t>
              </a:r>
            </a:p>
            <a:p>
              <a:pPr marL="4635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Sustainable Procurement</a:t>
              </a:r>
            </a:p>
            <a:p>
              <a:pPr marL="463550" marR="0" indent="-28575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Waste Management</a:t>
              </a:r>
            </a:p>
          </p:txBody>
        </p:sp>
        <p:sp>
          <p:nvSpPr>
            <p:cNvPr id="6" name="Oval 5"/>
            <p:cNvSpPr/>
            <p:nvPr/>
          </p:nvSpPr>
          <p:spPr>
            <a:xfrm rot="21000700">
              <a:off x="7490190" y="800715"/>
              <a:ext cx="3760674" cy="250841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19113" marR="0" indent="217488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Planning</a:t>
              </a:r>
            </a:p>
            <a:p>
              <a:pPr marL="519113" marR="0" indent="217488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Transport</a:t>
              </a:r>
            </a:p>
            <a:p>
              <a:pPr marL="519113" marR="0" indent="217488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Social Interactions </a:t>
              </a:r>
            </a:p>
            <a:p>
              <a:pPr marL="519113" marR="0" indent="217488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Microclimate </a:t>
              </a:r>
            </a:p>
            <a:p>
              <a:pPr marL="519113" marR="0" indent="217488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Acoustics</a:t>
              </a:r>
            </a:p>
            <a:p>
              <a:pPr marL="519113" marR="0" indent="217488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Drainage</a:t>
              </a:r>
            </a:p>
            <a:p>
              <a:pPr marL="519113" marR="0" indent="217488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Waste</a:t>
              </a:r>
            </a:p>
          </p:txBody>
        </p:sp>
        <p:sp>
          <p:nvSpPr>
            <p:cNvPr id="7" name="Oval 6"/>
            <p:cNvSpPr/>
            <p:nvPr/>
          </p:nvSpPr>
          <p:spPr>
            <a:xfrm rot="699476">
              <a:off x="3770312" y="2690495"/>
              <a:ext cx="1695450" cy="723900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FFFF00"/>
                  </a:solidFill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Climate</a:t>
              </a:r>
              <a:endParaRPr lang="en-US" sz="12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20998241">
              <a:off x="3555813" y="3747505"/>
              <a:ext cx="1870375" cy="74485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92D050"/>
                  </a:solidFill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Buildings</a:t>
              </a:r>
              <a:endParaRPr lang="en-US" sz="1200" b="1" dirty="0">
                <a:solidFill>
                  <a:srgbClr val="92D050"/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695564">
              <a:off x="6659705" y="3884085"/>
              <a:ext cx="2405739" cy="779177"/>
            </a:xfrm>
            <a:prstGeom prst="ellips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Management</a:t>
              </a:r>
              <a:endParaRPr lang="en-US" sz="1200" b="1" dirty="0">
                <a:effectLst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0998241">
              <a:off x="6644322" y="2799715"/>
              <a:ext cx="1721485" cy="744855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Urban</a:t>
              </a:r>
              <a:endPara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944427" y="3062605"/>
              <a:ext cx="2390775" cy="1123950"/>
            </a:xfrm>
            <a:prstGeom prst="ellips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dirty="0">
                  <a:effectLst/>
                  <a:ea typeface="Calibri" panose="020F0502020204030204" pitchFamily="34" charset="0"/>
                  <a:cs typeface="Iskoola Pota" panose="020B0502040204020203" pitchFamily="34" charset="0"/>
                </a:rPr>
                <a:t>Sustainable Built Environment</a:t>
              </a:r>
              <a:endParaRPr lang="en-US" sz="1200" dirty="0">
                <a:effectLst/>
                <a:ea typeface="Calibri" panose="020F0502020204030204" pitchFamily="34" charset="0"/>
                <a:cs typeface="Iskoola Pota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906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091" y="294177"/>
            <a:ext cx="10353761" cy="1326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Need for Overall planning</a:t>
            </a:r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0" y="1824038"/>
            <a:ext cx="9647486" cy="39236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69743" y="5951197"/>
            <a:ext cx="8679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Concept design for the </a:t>
            </a:r>
            <a:r>
              <a:rPr lang="en-US" dirty="0" err="1"/>
              <a:t>Yujiabu</a:t>
            </a:r>
            <a:r>
              <a:rPr lang="en-US" dirty="0"/>
              <a:t> central business district (CBD) in </a:t>
            </a:r>
            <a:r>
              <a:rPr lang="en-US" dirty="0" err="1"/>
              <a:t>Binhai</a:t>
            </a:r>
            <a:r>
              <a:rPr lang="en-US" dirty="0"/>
              <a:t>, Tianjin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51440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470648"/>
            <a:ext cx="10353761" cy="1465274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GB" dirty="0" smtClean="0"/>
              <a:t>The choice of these materials must focus on...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35922"/>
            <a:ext cx="10673154" cy="440027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GB" sz="2400" dirty="0" smtClean="0"/>
              <a:t>• Non toxic materials;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smtClean="0"/>
              <a:t>• Materials with low embodied energy;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smtClean="0"/>
              <a:t>• Recyclable materials;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smtClean="0"/>
              <a:t>• Materials containing wastes from other industries;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smtClean="0"/>
              <a:t>• Materials obtained from renewable resources;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smtClean="0"/>
              <a:t>• Materials with high durability;</a:t>
            </a:r>
          </a:p>
          <a:p>
            <a:pPr>
              <a:spcBef>
                <a:spcPts val="600"/>
              </a:spcBef>
              <a:buNone/>
            </a:pPr>
            <a:r>
              <a:rPr lang="en-GB" sz="2400" dirty="0" smtClean="0"/>
              <a:t>• Materials with self-cleaning ability and capable of reducing air pollution.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Local materials </a:t>
            </a:r>
            <a:endParaRPr lang="en-GB" sz="2400" dirty="0"/>
          </a:p>
        </p:txBody>
      </p:sp>
    </p:spTree>
    <p:extLst>
      <p:ext uri="{BB962C8B-B14F-4D97-AF65-F5344CB8AC3E}">
        <p14:creationId xmlns="" xmlns:p14="http://schemas.microsoft.com/office/powerpoint/2010/main" val="41154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78" y="219635"/>
            <a:ext cx="10353761" cy="1326321"/>
          </a:xfrm>
        </p:spPr>
        <p:txBody>
          <a:bodyPr>
            <a:noAutofit/>
          </a:bodyPr>
          <a:lstStyle/>
          <a:p>
            <a:r>
              <a:rPr lang="en-GB" sz="3200" i="1" dirty="0"/>
              <a:t>Embodied energy in different building parts</a:t>
            </a:r>
            <a:r>
              <a:rPr lang="en-GB" sz="3200" i="1" dirty="0" smtClean="0"/>
              <a:t>.</a:t>
            </a:r>
            <a:endParaRPr lang="en-GB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5030958"/>
              </p:ext>
            </p:extLst>
          </p:nvPr>
        </p:nvGraphicFramePr>
        <p:xfrm>
          <a:off x="1833663" y="1358153"/>
          <a:ext cx="7200800" cy="5236003"/>
        </p:xfrm>
        <a:graphic>
          <a:graphicData uri="http://schemas.openxmlformats.org/drawingml/2006/table">
            <a:tbl>
              <a:tblPr/>
              <a:tblGrid>
                <a:gridCol w="5457448"/>
                <a:gridCol w="1743352"/>
              </a:tblGrid>
              <a:tr h="360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ASSEMBLY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 anchor="ctr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1C1BF">
                            <a:shade val="30000"/>
                            <a:satMod val="115000"/>
                          </a:srgbClr>
                        </a:gs>
                        <a:gs pos="50000">
                          <a:srgbClr val="71C1BF">
                            <a:shade val="67500"/>
                            <a:satMod val="115000"/>
                          </a:srgbClr>
                        </a:gs>
                        <a:gs pos="100000">
                          <a:srgbClr val="71C1B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EMBODIED</a:t>
                      </a:r>
                    </a:p>
                    <a:p>
                      <a:r>
                        <a:rPr lang="en-GB" sz="18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kWh/m</a:t>
                      </a:r>
                      <a:r>
                        <a:rPr lang="en-GB" sz="1800" b="1" i="1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baseline="30000" dirty="0"/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1C1BF">
                            <a:shade val="30000"/>
                            <a:satMod val="115000"/>
                          </a:srgbClr>
                        </a:gs>
                        <a:gs pos="50000">
                          <a:srgbClr val="71C1BF">
                            <a:shade val="67500"/>
                            <a:satMod val="115000"/>
                          </a:srgbClr>
                        </a:gs>
                        <a:gs pos="100000">
                          <a:srgbClr val="71C1B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834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WALLS</a:t>
                      </a:r>
                      <a:endParaRPr lang="en-GB" sz="105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1C1BF">
                            <a:shade val="30000"/>
                            <a:satMod val="115000"/>
                          </a:srgbClr>
                        </a:gs>
                        <a:gs pos="50000">
                          <a:srgbClr val="71C1BF">
                            <a:shade val="67500"/>
                            <a:satMod val="115000"/>
                          </a:srgbClr>
                        </a:gs>
                        <a:gs pos="100000">
                          <a:srgbClr val="71C1B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3500" marR="635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1C1BF">
                            <a:shade val="30000"/>
                            <a:satMod val="115000"/>
                          </a:srgbClr>
                        </a:gs>
                        <a:gs pos="50000">
                          <a:srgbClr val="71C1BF">
                            <a:shade val="67500"/>
                            <a:satMod val="115000"/>
                          </a:srgbClr>
                        </a:gs>
                        <a:gs pos="100000">
                          <a:srgbClr val="71C1BF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257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Timber frame, timber weatherboard, plasterboard lining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08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Timber frame, clay brick veneer, plasterboard lining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156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Timber frame, aluminium weatherboard, plasterboard lining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4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Steel frame, clay brick veneer, plasterboard lining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168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Double clay brick, plasterboard lined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252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Cement stabilised rammed earth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104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4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FLOORS</a:t>
                      </a:r>
                      <a:endParaRPr lang="en-GB" sz="105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1C1BF">
                            <a:shade val="30000"/>
                            <a:satMod val="115000"/>
                          </a:srgbClr>
                        </a:gs>
                        <a:gs pos="50000">
                          <a:srgbClr val="71C1BF">
                            <a:shade val="67500"/>
                            <a:satMod val="115000"/>
                          </a:srgbClr>
                        </a:gs>
                        <a:gs pos="100000">
                          <a:srgbClr val="71C1B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3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Elevated timber floor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81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4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110 mm concrete slab on ground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179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4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200 mm precast concrete T beam/infill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4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ROOFS</a:t>
                      </a:r>
                      <a:endParaRPr lang="en-GB" sz="105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71C1BF">
                            <a:shade val="30000"/>
                            <a:satMod val="115000"/>
                          </a:srgbClr>
                        </a:gs>
                        <a:gs pos="50000">
                          <a:srgbClr val="71C1BF">
                            <a:shade val="67500"/>
                            <a:satMod val="115000"/>
                          </a:srgbClr>
                        </a:gs>
                        <a:gs pos="100000">
                          <a:srgbClr val="71C1BF">
                            <a:shade val="100000"/>
                            <a:satMod val="115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34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Timber frame, concrete tile, plasterboard ceiling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4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>
                          <a:latin typeface="Times New Roman"/>
                          <a:ea typeface="Times New Roman"/>
                          <a:cs typeface="Times New Roman"/>
                        </a:rPr>
                        <a:t>Timber frame, terracotta tile, plasterboard ceiling</a:t>
                      </a:r>
                      <a:endParaRPr lang="en-GB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4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Timber frame, steel sheet, plasterboard ceiling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92</a:t>
                      </a:r>
                      <a:endParaRPr lang="en-GB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0" marR="63500" marT="0" marB="0">
                    <a:lnL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95829" y="5255568"/>
            <a:ext cx="2439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Source : Lawson 1996</a:t>
            </a:r>
            <a:r>
              <a:rPr lang="en-GB" sz="2400" i="1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218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7463"/>
            <a:ext cx="10353761" cy="132632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823108"/>
            <a:ext cx="10959757" cy="369513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Construction industry is one of the largest and important contributor to economic development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Can have significant local and global environmental impacts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Macro, </a:t>
            </a:r>
            <a:r>
              <a:rPr lang="en-US" sz="2800" dirty="0" err="1" smtClean="0">
                <a:solidFill>
                  <a:srgbClr val="FFFF00"/>
                </a:solidFill>
              </a:rPr>
              <a:t>Meso</a:t>
            </a:r>
            <a:r>
              <a:rPr lang="en-US" sz="2800" dirty="0" smtClean="0">
                <a:solidFill>
                  <a:srgbClr val="FFFF00"/>
                </a:solidFill>
              </a:rPr>
              <a:t> and microscopic planning is the key to sustainability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Guidelines such as green building incorporates these considerations 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5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9" y="787021"/>
            <a:ext cx="10353761" cy="132632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 you!</a:t>
            </a:r>
            <a:endParaRPr lang="en-US" sz="6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393"/>
            <a:ext cx="12192000" cy="458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38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References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Runming</a:t>
            </a:r>
            <a:r>
              <a:rPr lang="en-US" dirty="0"/>
              <a:t> Yao, 2013, Design and Management of Sustainable Built Environments, Springer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Patrick Chalmers, 2004, Climate Change: Implications for Buildings, University of Cambridge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901740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8786803"/>
              </p:ext>
            </p:extLst>
          </p:nvPr>
        </p:nvGraphicFramePr>
        <p:xfrm>
          <a:off x="874059" y="430306"/>
          <a:ext cx="10353675" cy="5593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600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33" y="142120"/>
            <a:ext cx="10353761" cy="1045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Environmental impacts -  Local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633" y="1468441"/>
            <a:ext cx="8216758" cy="36951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80% of agricultural </a:t>
            </a:r>
            <a:r>
              <a:rPr lang="en-US" sz="2400" dirty="0">
                <a:solidFill>
                  <a:srgbClr val="FFFF00"/>
                </a:solidFill>
              </a:rPr>
              <a:t>land loss </a:t>
            </a:r>
            <a:r>
              <a:rPr lang="en-US" sz="2400" dirty="0" smtClean="0">
                <a:solidFill>
                  <a:srgbClr val="FFFF00"/>
                </a:solidFill>
              </a:rPr>
              <a:t>is due to buildings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Urban flooding due to improper planning of cities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Disturbances in air circulations creating air quality hotspots/urban canyons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Creation of heat islands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Noise, dust and fumes generation during construction </a:t>
            </a:r>
          </a:p>
          <a:p>
            <a:endParaRPr lang="en-US" sz="2400" dirty="0" smtClean="0">
              <a:solidFill>
                <a:srgbClr val="FFFF00"/>
              </a:solidFill>
            </a:endParaRPr>
          </a:p>
          <a:p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8601075" y="1657350"/>
            <a:ext cx="357188" cy="2371725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9115425" y="2427713"/>
            <a:ext cx="2228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 Disturbances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5163577"/>
            <a:ext cx="9986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Most of them can be addressed though  mechanisms such as </a:t>
            </a:r>
            <a:r>
              <a:rPr lang="en-US" sz="2800" dirty="0" err="1" smtClean="0"/>
              <a:t>IEE</a:t>
            </a:r>
            <a:r>
              <a:rPr lang="en-US" sz="2800" dirty="0" smtClean="0"/>
              <a:t> or </a:t>
            </a:r>
            <a:r>
              <a:rPr lang="en-US" sz="2800" dirty="0" err="1" smtClean="0"/>
              <a:t>EIAs</a:t>
            </a: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30817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3825"/>
            <a:ext cx="10353761" cy="11477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Environmental impacts -  Global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81714"/>
            <a:ext cx="10353762" cy="369513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Global warming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Resource depletion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Ozone layer depletion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Acidification 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54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23825"/>
            <a:ext cx="10353761" cy="11477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Environmental impacts -  Global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01323" y="1086922"/>
            <a:ext cx="2856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Global warming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4" y="1610142"/>
            <a:ext cx="11347619" cy="47763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8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6065" y="118281"/>
            <a:ext cx="10353761" cy="11646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Emission in 2010 (</a:t>
            </a:r>
            <a:r>
              <a:rPr lang="en-GB" dirty="0" err="1"/>
              <a:t>IPCC</a:t>
            </a:r>
            <a:r>
              <a:rPr lang="en-GB" dirty="0"/>
              <a:t> 2014)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943600" y="2191871"/>
            <a:ext cx="5688106" cy="3934293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Direct  emission from building sector- 6.5%</a:t>
            </a:r>
          </a:p>
          <a:p>
            <a:r>
              <a:rPr lang="en-GB" sz="2400" dirty="0" smtClean="0">
                <a:solidFill>
                  <a:srgbClr val="FFFF00"/>
                </a:solidFill>
              </a:rPr>
              <a:t>Total ~19%</a:t>
            </a:r>
            <a:endParaRPr lang="en-GB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065" y="2047090"/>
            <a:ext cx="4608511" cy="407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18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5" y="0"/>
            <a:ext cx="1004943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Contribution from Buildings</a:t>
            </a:r>
          </a:p>
        </p:txBody>
      </p:sp>
      <p:pic>
        <p:nvPicPr>
          <p:cNvPr id="1249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879" y="1036725"/>
            <a:ext cx="8121085" cy="519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83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3599</TotalTime>
  <Words>1180</Words>
  <Application>Microsoft Office PowerPoint</Application>
  <PresentationFormat>Custom</PresentationFormat>
  <Paragraphs>301</Paragraphs>
  <Slides>36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Damask</vt:lpstr>
      <vt:lpstr>Environmental Impact &amp; Long-Term Sustainability of Construction Projects (industry)</vt:lpstr>
      <vt:lpstr>Construction Industry</vt:lpstr>
      <vt:lpstr>Outline of the presentation</vt:lpstr>
      <vt:lpstr>Slide 4</vt:lpstr>
      <vt:lpstr>Environmental impacts -  Local</vt:lpstr>
      <vt:lpstr>Environmental impacts -  Global</vt:lpstr>
      <vt:lpstr>Environmental impacts -  Global</vt:lpstr>
      <vt:lpstr>Emission in 2010 (IPCC 2014)</vt:lpstr>
      <vt:lpstr>Contribution from Buildings</vt:lpstr>
      <vt:lpstr>Contribution from Buildings</vt:lpstr>
      <vt:lpstr>Contribution from Buildings</vt:lpstr>
      <vt:lpstr>Life Cycle Thinking</vt:lpstr>
      <vt:lpstr>Interaction between climate change and built environment </vt:lpstr>
      <vt:lpstr>Sea Level Rise</vt:lpstr>
      <vt:lpstr>Extreme Weather</vt:lpstr>
      <vt:lpstr>Climate change impacts</vt:lpstr>
      <vt:lpstr>Impact 2- Material over-consumption</vt:lpstr>
      <vt:lpstr>Projected availability of metals</vt:lpstr>
      <vt:lpstr>Slide 19</vt:lpstr>
      <vt:lpstr>Resource Consumption by the building sector</vt:lpstr>
      <vt:lpstr>Estimate of global resources used in buildings </vt:lpstr>
      <vt:lpstr>Physical disturbance to the landscape due to mining </vt:lpstr>
      <vt:lpstr>Waste Rock disposal</vt:lpstr>
      <vt:lpstr>Acid Mine Drainage</vt:lpstr>
      <vt:lpstr>Erosion of waste rocks dumps</vt:lpstr>
      <vt:lpstr>Toxic emissions</vt:lpstr>
      <vt:lpstr>Contribution to pollution</vt:lpstr>
      <vt:lpstr>Slide 28</vt:lpstr>
      <vt:lpstr>Slide 29</vt:lpstr>
      <vt:lpstr>Planning Process</vt:lpstr>
      <vt:lpstr>Need for Overall planning</vt:lpstr>
      <vt:lpstr>The choice of these materials must focus on...</vt:lpstr>
      <vt:lpstr>Embodied energy in different building parts.</vt:lpstr>
      <vt:lpstr>Summary</vt:lpstr>
      <vt:lpstr>Thank you!</vt:lpstr>
      <vt:lpstr>References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Parakrama Karunaratne</dc:creator>
  <cp:lastModifiedBy>SLAB</cp:lastModifiedBy>
  <cp:revision>71</cp:revision>
  <dcterms:created xsi:type="dcterms:W3CDTF">2017-05-28T12:50:54Z</dcterms:created>
  <dcterms:modified xsi:type="dcterms:W3CDTF">2017-06-12T09:35:56Z</dcterms:modified>
</cp:coreProperties>
</file>